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60" r:id="rId4"/>
    <p:sldId id="261" r:id="rId5"/>
    <p:sldId id="262" r:id="rId6"/>
    <p:sldId id="263" r:id="rId7"/>
    <p:sldId id="264" r:id="rId8"/>
    <p:sldId id="265" r:id="rId9"/>
    <p:sldId id="258" r:id="rId10"/>
    <p:sldId id="266" r:id="rId11"/>
    <p:sldId id="267" r:id="rId12"/>
    <p:sldId id="268" r:id="rId13"/>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333" autoAdjust="0"/>
    <p:restoredTop sz="94784"/>
  </p:normalViewPr>
  <p:slideViewPr>
    <p:cSldViewPr snapToGrid="0">
      <p:cViewPr varScale="1">
        <p:scale>
          <a:sx n="59" d="100"/>
          <a:sy n="59" d="100"/>
        </p:scale>
        <p:origin x="797" y="2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4AC37F-B0DE-C14B-B238-589062121448}" type="datetimeFigureOut">
              <a:rPr lang="sv-SE" smtClean="0"/>
              <a:t>2025-04-04</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2D3FF6-36B4-CE4A-882E-0FC09B50E599}" type="slidenum">
              <a:rPr lang="sv-SE" smtClean="0"/>
              <a:t>‹#›</a:t>
            </a:fld>
            <a:endParaRPr lang="sv-SE"/>
          </a:p>
        </p:txBody>
      </p:sp>
    </p:spTree>
    <p:extLst>
      <p:ext uri="{BB962C8B-B14F-4D97-AF65-F5344CB8AC3E}">
        <p14:creationId xmlns:p14="http://schemas.microsoft.com/office/powerpoint/2010/main" val="1575756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9D2D3FF6-36B4-CE4A-882E-0FC09B50E599}" type="slidenum">
              <a:rPr lang="sv-SE" smtClean="0"/>
              <a:t>5</a:t>
            </a:fld>
            <a:endParaRPr lang="sv-SE"/>
          </a:p>
        </p:txBody>
      </p:sp>
    </p:spTree>
    <p:extLst>
      <p:ext uri="{BB962C8B-B14F-4D97-AF65-F5344CB8AC3E}">
        <p14:creationId xmlns:p14="http://schemas.microsoft.com/office/powerpoint/2010/main" val="11173020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209A18-AC35-D05A-861D-55A42B745F04}"/>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9E1FD515-D31C-C42D-25B3-7B06571BA4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76A656D6-56C3-8B8D-51BE-90839E46339F}"/>
              </a:ext>
            </a:extLst>
          </p:cNvPr>
          <p:cNvSpPr>
            <a:spLocks noGrp="1"/>
          </p:cNvSpPr>
          <p:nvPr>
            <p:ph type="dt" sz="half" idx="10"/>
          </p:nvPr>
        </p:nvSpPr>
        <p:spPr/>
        <p:txBody>
          <a:bodyPr/>
          <a:lstStyle/>
          <a:p>
            <a:fld id="{837035F6-C490-4CA4-88DE-44CB1E8B48B2}" type="datetimeFigureOut">
              <a:rPr lang="sv-SE" smtClean="0"/>
              <a:t>2025-04-04</a:t>
            </a:fld>
            <a:endParaRPr lang="sv-SE"/>
          </a:p>
        </p:txBody>
      </p:sp>
      <p:sp>
        <p:nvSpPr>
          <p:cNvPr id="5" name="Platshållare för sidfot 4">
            <a:extLst>
              <a:ext uri="{FF2B5EF4-FFF2-40B4-BE49-F238E27FC236}">
                <a16:creationId xmlns:a16="http://schemas.microsoft.com/office/drawing/2014/main" id="{A3514722-8C12-CB99-23F0-15D20AFD95D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5B24296-4576-CD4F-635A-3D415AAC07D4}"/>
              </a:ext>
            </a:extLst>
          </p:cNvPr>
          <p:cNvSpPr>
            <a:spLocks noGrp="1"/>
          </p:cNvSpPr>
          <p:nvPr>
            <p:ph type="sldNum" sz="quarter" idx="12"/>
          </p:nvPr>
        </p:nvSpPr>
        <p:spPr/>
        <p:txBody>
          <a:bodyPr/>
          <a:lstStyle/>
          <a:p>
            <a:fld id="{8F09870F-D8A6-492C-BB74-25B13573FB07}" type="slidenum">
              <a:rPr lang="sv-SE" smtClean="0"/>
              <a:t>‹#›</a:t>
            </a:fld>
            <a:endParaRPr lang="sv-SE"/>
          </a:p>
        </p:txBody>
      </p:sp>
    </p:spTree>
    <p:extLst>
      <p:ext uri="{BB962C8B-B14F-4D97-AF65-F5344CB8AC3E}">
        <p14:creationId xmlns:p14="http://schemas.microsoft.com/office/powerpoint/2010/main" val="3835899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F571ABE-0EAC-9695-3EE8-B827995A4AFD}"/>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7F16C125-AA28-C5A3-3FAB-D330C3383560}"/>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18FC824-725D-E907-197A-A81AD6C25626}"/>
              </a:ext>
            </a:extLst>
          </p:cNvPr>
          <p:cNvSpPr>
            <a:spLocks noGrp="1"/>
          </p:cNvSpPr>
          <p:nvPr>
            <p:ph type="dt" sz="half" idx="10"/>
          </p:nvPr>
        </p:nvSpPr>
        <p:spPr/>
        <p:txBody>
          <a:bodyPr/>
          <a:lstStyle/>
          <a:p>
            <a:fld id="{837035F6-C490-4CA4-88DE-44CB1E8B48B2}" type="datetimeFigureOut">
              <a:rPr lang="sv-SE" smtClean="0"/>
              <a:t>2025-04-04</a:t>
            </a:fld>
            <a:endParaRPr lang="sv-SE"/>
          </a:p>
        </p:txBody>
      </p:sp>
      <p:sp>
        <p:nvSpPr>
          <p:cNvPr id="5" name="Platshållare för sidfot 4">
            <a:extLst>
              <a:ext uri="{FF2B5EF4-FFF2-40B4-BE49-F238E27FC236}">
                <a16:creationId xmlns:a16="http://schemas.microsoft.com/office/drawing/2014/main" id="{2A70214D-B6AA-BF5C-5512-06050FF8899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81CDFCC-0923-4A4F-C1C5-8E154AD2BB2B}"/>
              </a:ext>
            </a:extLst>
          </p:cNvPr>
          <p:cNvSpPr>
            <a:spLocks noGrp="1"/>
          </p:cNvSpPr>
          <p:nvPr>
            <p:ph type="sldNum" sz="quarter" idx="12"/>
          </p:nvPr>
        </p:nvSpPr>
        <p:spPr/>
        <p:txBody>
          <a:bodyPr/>
          <a:lstStyle/>
          <a:p>
            <a:fld id="{8F09870F-D8A6-492C-BB74-25B13573FB07}" type="slidenum">
              <a:rPr lang="sv-SE" smtClean="0"/>
              <a:t>‹#›</a:t>
            </a:fld>
            <a:endParaRPr lang="sv-SE"/>
          </a:p>
        </p:txBody>
      </p:sp>
    </p:spTree>
    <p:extLst>
      <p:ext uri="{BB962C8B-B14F-4D97-AF65-F5344CB8AC3E}">
        <p14:creationId xmlns:p14="http://schemas.microsoft.com/office/powerpoint/2010/main" val="131050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056A6568-501A-8485-6D27-B660E5FA0749}"/>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FED8046-9F01-8E79-B8AB-5BE7352838DB}"/>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9A4C242-4E32-F722-01F6-93393EAA6116}"/>
              </a:ext>
            </a:extLst>
          </p:cNvPr>
          <p:cNvSpPr>
            <a:spLocks noGrp="1"/>
          </p:cNvSpPr>
          <p:nvPr>
            <p:ph type="dt" sz="half" idx="10"/>
          </p:nvPr>
        </p:nvSpPr>
        <p:spPr/>
        <p:txBody>
          <a:bodyPr/>
          <a:lstStyle/>
          <a:p>
            <a:fld id="{837035F6-C490-4CA4-88DE-44CB1E8B48B2}" type="datetimeFigureOut">
              <a:rPr lang="sv-SE" smtClean="0"/>
              <a:t>2025-04-04</a:t>
            </a:fld>
            <a:endParaRPr lang="sv-SE"/>
          </a:p>
        </p:txBody>
      </p:sp>
      <p:sp>
        <p:nvSpPr>
          <p:cNvPr id="5" name="Platshållare för sidfot 4">
            <a:extLst>
              <a:ext uri="{FF2B5EF4-FFF2-40B4-BE49-F238E27FC236}">
                <a16:creationId xmlns:a16="http://schemas.microsoft.com/office/drawing/2014/main" id="{1E14BFC1-A636-5F12-A38B-4111F42072D0}"/>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EA17160-244F-6DCE-15FE-E68CA0B8C064}"/>
              </a:ext>
            </a:extLst>
          </p:cNvPr>
          <p:cNvSpPr>
            <a:spLocks noGrp="1"/>
          </p:cNvSpPr>
          <p:nvPr>
            <p:ph type="sldNum" sz="quarter" idx="12"/>
          </p:nvPr>
        </p:nvSpPr>
        <p:spPr/>
        <p:txBody>
          <a:bodyPr/>
          <a:lstStyle/>
          <a:p>
            <a:fld id="{8F09870F-D8A6-492C-BB74-25B13573FB07}" type="slidenum">
              <a:rPr lang="sv-SE" smtClean="0"/>
              <a:t>‹#›</a:t>
            </a:fld>
            <a:endParaRPr lang="sv-SE"/>
          </a:p>
        </p:txBody>
      </p:sp>
    </p:spTree>
    <p:extLst>
      <p:ext uri="{BB962C8B-B14F-4D97-AF65-F5344CB8AC3E}">
        <p14:creationId xmlns:p14="http://schemas.microsoft.com/office/powerpoint/2010/main" val="3283918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04EA7DA-9553-86CB-3565-06F5F46F0B28}"/>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E130A34A-E5AD-A40F-0D3E-FEA24744CCAD}"/>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32B5853-BF7E-3E13-7DF8-A52FB4405098}"/>
              </a:ext>
            </a:extLst>
          </p:cNvPr>
          <p:cNvSpPr>
            <a:spLocks noGrp="1"/>
          </p:cNvSpPr>
          <p:nvPr>
            <p:ph type="dt" sz="half" idx="10"/>
          </p:nvPr>
        </p:nvSpPr>
        <p:spPr/>
        <p:txBody>
          <a:bodyPr/>
          <a:lstStyle/>
          <a:p>
            <a:fld id="{837035F6-C490-4CA4-88DE-44CB1E8B48B2}" type="datetimeFigureOut">
              <a:rPr lang="sv-SE" smtClean="0"/>
              <a:t>2025-04-04</a:t>
            </a:fld>
            <a:endParaRPr lang="sv-SE"/>
          </a:p>
        </p:txBody>
      </p:sp>
      <p:sp>
        <p:nvSpPr>
          <p:cNvPr id="5" name="Platshållare för sidfot 4">
            <a:extLst>
              <a:ext uri="{FF2B5EF4-FFF2-40B4-BE49-F238E27FC236}">
                <a16:creationId xmlns:a16="http://schemas.microsoft.com/office/drawing/2014/main" id="{2F264EC6-B4D4-4A7C-8A26-6AAF39AA5E5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94A743C-1678-AC82-AD1C-22FEB62A2C49}"/>
              </a:ext>
            </a:extLst>
          </p:cNvPr>
          <p:cNvSpPr>
            <a:spLocks noGrp="1"/>
          </p:cNvSpPr>
          <p:nvPr>
            <p:ph type="sldNum" sz="quarter" idx="12"/>
          </p:nvPr>
        </p:nvSpPr>
        <p:spPr/>
        <p:txBody>
          <a:bodyPr/>
          <a:lstStyle/>
          <a:p>
            <a:fld id="{8F09870F-D8A6-492C-BB74-25B13573FB07}" type="slidenum">
              <a:rPr lang="sv-SE" smtClean="0"/>
              <a:t>‹#›</a:t>
            </a:fld>
            <a:endParaRPr lang="sv-SE"/>
          </a:p>
        </p:txBody>
      </p:sp>
    </p:spTree>
    <p:extLst>
      <p:ext uri="{BB962C8B-B14F-4D97-AF65-F5344CB8AC3E}">
        <p14:creationId xmlns:p14="http://schemas.microsoft.com/office/powerpoint/2010/main" val="1859990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6943667-C92C-5748-0AFD-9DA47FAE88CF}"/>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78061AE0-1A27-8022-772E-496FE02A13F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41579145-85E9-EFDE-ABC2-5E05500C36B8}"/>
              </a:ext>
            </a:extLst>
          </p:cNvPr>
          <p:cNvSpPr>
            <a:spLocks noGrp="1"/>
          </p:cNvSpPr>
          <p:nvPr>
            <p:ph type="dt" sz="half" idx="10"/>
          </p:nvPr>
        </p:nvSpPr>
        <p:spPr/>
        <p:txBody>
          <a:bodyPr/>
          <a:lstStyle/>
          <a:p>
            <a:fld id="{837035F6-C490-4CA4-88DE-44CB1E8B48B2}" type="datetimeFigureOut">
              <a:rPr lang="sv-SE" smtClean="0"/>
              <a:t>2025-04-04</a:t>
            </a:fld>
            <a:endParaRPr lang="sv-SE"/>
          </a:p>
        </p:txBody>
      </p:sp>
      <p:sp>
        <p:nvSpPr>
          <p:cNvPr id="5" name="Platshållare för sidfot 4">
            <a:extLst>
              <a:ext uri="{FF2B5EF4-FFF2-40B4-BE49-F238E27FC236}">
                <a16:creationId xmlns:a16="http://schemas.microsoft.com/office/drawing/2014/main" id="{0686F37C-7958-D151-C510-446A0F84555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CB0CE58-5DFC-6E07-BBBC-D97E6FBB36A5}"/>
              </a:ext>
            </a:extLst>
          </p:cNvPr>
          <p:cNvSpPr>
            <a:spLocks noGrp="1"/>
          </p:cNvSpPr>
          <p:nvPr>
            <p:ph type="sldNum" sz="quarter" idx="12"/>
          </p:nvPr>
        </p:nvSpPr>
        <p:spPr/>
        <p:txBody>
          <a:bodyPr/>
          <a:lstStyle/>
          <a:p>
            <a:fld id="{8F09870F-D8A6-492C-BB74-25B13573FB07}" type="slidenum">
              <a:rPr lang="sv-SE" smtClean="0"/>
              <a:t>‹#›</a:t>
            </a:fld>
            <a:endParaRPr lang="sv-SE"/>
          </a:p>
        </p:txBody>
      </p:sp>
    </p:spTree>
    <p:extLst>
      <p:ext uri="{BB962C8B-B14F-4D97-AF65-F5344CB8AC3E}">
        <p14:creationId xmlns:p14="http://schemas.microsoft.com/office/powerpoint/2010/main" val="5958589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3E277D9-0EF2-2394-F09F-CCB735943DC8}"/>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452B7C1-49AF-751B-856A-996EEC96A3E3}"/>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A750DF1F-5E9A-B864-9A7E-22B23E589443}"/>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29362B22-BB6E-05D0-091B-2CE72379CE2F}"/>
              </a:ext>
            </a:extLst>
          </p:cNvPr>
          <p:cNvSpPr>
            <a:spLocks noGrp="1"/>
          </p:cNvSpPr>
          <p:nvPr>
            <p:ph type="dt" sz="half" idx="10"/>
          </p:nvPr>
        </p:nvSpPr>
        <p:spPr/>
        <p:txBody>
          <a:bodyPr/>
          <a:lstStyle/>
          <a:p>
            <a:fld id="{837035F6-C490-4CA4-88DE-44CB1E8B48B2}" type="datetimeFigureOut">
              <a:rPr lang="sv-SE" smtClean="0"/>
              <a:t>2025-04-04</a:t>
            </a:fld>
            <a:endParaRPr lang="sv-SE"/>
          </a:p>
        </p:txBody>
      </p:sp>
      <p:sp>
        <p:nvSpPr>
          <p:cNvPr id="6" name="Platshållare för sidfot 5">
            <a:extLst>
              <a:ext uri="{FF2B5EF4-FFF2-40B4-BE49-F238E27FC236}">
                <a16:creationId xmlns:a16="http://schemas.microsoft.com/office/drawing/2014/main" id="{09F78D4E-DD4F-FF1E-2843-574D15943F07}"/>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E821F9D0-7FD2-0D6B-D481-088B8E4C605A}"/>
              </a:ext>
            </a:extLst>
          </p:cNvPr>
          <p:cNvSpPr>
            <a:spLocks noGrp="1"/>
          </p:cNvSpPr>
          <p:nvPr>
            <p:ph type="sldNum" sz="quarter" idx="12"/>
          </p:nvPr>
        </p:nvSpPr>
        <p:spPr/>
        <p:txBody>
          <a:bodyPr/>
          <a:lstStyle/>
          <a:p>
            <a:fld id="{8F09870F-D8A6-492C-BB74-25B13573FB07}" type="slidenum">
              <a:rPr lang="sv-SE" smtClean="0"/>
              <a:t>‹#›</a:t>
            </a:fld>
            <a:endParaRPr lang="sv-SE"/>
          </a:p>
        </p:txBody>
      </p:sp>
    </p:spTree>
    <p:extLst>
      <p:ext uri="{BB962C8B-B14F-4D97-AF65-F5344CB8AC3E}">
        <p14:creationId xmlns:p14="http://schemas.microsoft.com/office/powerpoint/2010/main" val="1020055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EA93BA2-A07B-CB78-FDB0-86130A04C28F}"/>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7ED1E13C-3CBA-0E6D-7EB6-4870C22DC7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4516B65A-B834-D799-2D0B-316FA86CAB11}"/>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C5EEA090-C448-C8A3-34A2-9BDD909E87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D2950F56-42A9-3918-48CB-DF79663D2C39}"/>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01B95B0E-24E2-1DCF-5EFD-F2A1FF078548}"/>
              </a:ext>
            </a:extLst>
          </p:cNvPr>
          <p:cNvSpPr>
            <a:spLocks noGrp="1"/>
          </p:cNvSpPr>
          <p:nvPr>
            <p:ph type="dt" sz="half" idx="10"/>
          </p:nvPr>
        </p:nvSpPr>
        <p:spPr/>
        <p:txBody>
          <a:bodyPr/>
          <a:lstStyle/>
          <a:p>
            <a:fld id="{837035F6-C490-4CA4-88DE-44CB1E8B48B2}" type="datetimeFigureOut">
              <a:rPr lang="sv-SE" smtClean="0"/>
              <a:t>2025-04-04</a:t>
            </a:fld>
            <a:endParaRPr lang="sv-SE"/>
          </a:p>
        </p:txBody>
      </p:sp>
      <p:sp>
        <p:nvSpPr>
          <p:cNvPr id="8" name="Platshållare för sidfot 7">
            <a:extLst>
              <a:ext uri="{FF2B5EF4-FFF2-40B4-BE49-F238E27FC236}">
                <a16:creationId xmlns:a16="http://schemas.microsoft.com/office/drawing/2014/main" id="{00A302B6-3C53-7C14-F031-5427C58CEFFB}"/>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E7AB71DF-AE89-520F-57AD-89EEC2786062}"/>
              </a:ext>
            </a:extLst>
          </p:cNvPr>
          <p:cNvSpPr>
            <a:spLocks noGrp="1"/>
          </p:cNvSpPr>
          <p:nvPr>
            <p:ph type="sldNum" sz="quarter" idx="12"/>
          </p:nvPr>
        </p:nvSpPr>
        <p:spPr/>
        <p:txBody>
          <a:bodyPr/>
          <a:lstStyle/>
          <a:p>
            <a:fld id="{8F09870F-D8A6-492C-BB74-25B13573FB07}" type="slidenum">
              <a:rPr lang="sv-SE" smtClean="0"/>
              <a:t>‹#›</a:t>
            </a:fld>
            <a:endParaRPr lang="sv-SE"/>
          </a:p>
        </p:txBody>
      </p:sp>
    </p:spTree>
    <p:extLst>
      <p:ext uri="{BB962C8B-B14F-4D97-AF65-F5344CB8AC3E}">
        <p14:creationId xmlns:p14="http://schemas.microsoft.com/office/powerpoint/2010/main" val="33983764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2FA1C08-B32D-22B1-3FE1-97F6A68C5F0A}"/>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B043BFB3-E403-1E8E-1F37-BCC58F29173F}"/>
              </a:ext>
            </a:extLst>
          </p:cNvPr>
          <p:cNvSpPr>
            <a:spLocks noGrp="1"/>
          </p:cNvSpPr>
          <p:nvPr>
            <p:ph type="dt" sz="half" idx="10"/>
          </p:nvPr>
        </p:nvSpPr>
        <p:spPr/>
        <p:txBody>
          <a:bodyPr/>
          <a:lstStyle/>
          <a:p>
            <a:fld id="{837035F6-C490-4CA4-88DE-44CB1E8B48B2}" type="datetimeFigureOut">
              <a:rPr lang="sv-SE" smtClean="0"/>
              <a:t>2025-04-04</a:t>
            </a:fld>
            <a:endParaRPr lang="sv-SE"/>
          </a:p>
        </p:txBody>
      </p:sp>
      <p:sp>
        <p:nvSpPr>
          <p:cNvPr id="4" name="Platshållare för sidfot 3">
            <a:extLst>
              <a:ext uri="{FF2B5EF4-FFF2-40B4-BE49-F238E27FC236}">
                <a16:creationId xmlns:a16="http://schemas.microsoft.com/office/drawing/2014/main" id="{109D8C62-A7EC-DF50-BDB1-C2E983CE914D}"/>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164B7537-AF85-311C-3983-A4D2078AD814}"/>
              </a:ext>
            </a:extLst>
          </p:cNvPr>
          <p:cNvSpPr>
            <a:spLocks noGrp="1"/>
          </p:cNvSpPr>
          <p:nvPr>
            <p:ph type="sldNum" sz="quarter" idx="12"/>
          </p:nvPr>
        </p:nvSpPr>
        <p:spPr/>
        <p:txBody>
          <a:bodyPr/>
          <a:lstStyle/>
          <a:p>
            <a:fld id="{8F09870F-D8A6-492C-BB74-25B13573FB07}" type="slidenum">
              <a:rPr lang="sv-SE" smtClean="0"/>
              <a:t>‹#›</a:t>
            </a:fld>
            <a:endParaRPr lang="sv-SE"/>
          </a:p>
        </p:txBody>
      </p:sp>
    </p:spTree>
    <p:extLst>
      <p:ext uri="{BB962C8B-B14F-4D97-AF65-F5344CB8AC3E}">
        <p14:creationId xmlns:p14="http://schemas.microsoft.com/office/powerpoint/2010/main" val="3864855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59567999-8FD2-79BF-A0DF-878AEF154292}"/>
              </a:ext>
            </a:extLst>
          </p:cNvPr>
          <p:cNvSpPr>
            <a:spLocks noGrp="1"/>
          </p:cNvSpPr>
          <p:nvPr>
            <p:ph type="dt" sz="half" idx="10"/>
          </p:nvPr>
        </p:nvSpPr>
        <p:spPr/>
        <p:txBody>
          <a:bodyPr/>
          <a:lstStyle/>
          <a:p>
            <a:fld id="{837035F6-C490-4CA4-88DE-44CB1E8B48B2}" type="datetimeFigureOut">
              <a:rPr lang="sv-SE" smtClean="0"/>
              <a:t>2025-04-04</a:t>
            </a:fld>
            <a:endParaRPr lang="sv-SE"/>
          </a:p>
        </p:txBody>
      </p:sp>
      <p:sp>
        <p:nvSpPr>
          <p:cNvPr id="3" name="Platshållare för sidfot 2">
            <a:extLst>
              <a:ext uri="{FF2B5EF4-FFF2-40B4-BE49-F238E27FC236}">
                <a16:creationId xmlns:a16="http://schemas.microsoft.com/office/drawing/2014/main" id="{D8FBF2B0-B754-8E22-3465-D44A30E7256A}"/>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26A45DEF-92F6-42DC-D423-893584E98BB6}"/>
              </a:ext>
            </a:extLst>
          </p:cNvPr>
          <p:cNvSpPr>
            <a:spLocks noGrp="1"/>
          </p:cNvSpPr>
          <p:nvPr>
            <p:ph type="sldNum" sz="quarter" idx="12"/>
          </p:nvPr>
        </p:nvSpPr>
        <p:spPr/>
        <p:txBody>
          <a:bodyPr/>
          <a:lstStyle/>
          <a:p>
            <a:fld id="{8F09870F-D8A6-492C-BB74-25B13573FB07}" type="slidenum">
              <a:rPr lang="sv-SE" smtClean="0"/>
              <a:t>‹#›</a:t>
            </a:fld>
            <a:endParaRPr lang="sv-SE"/>
          </a:p>
        </p:txBody>
      </p:sp>
    </p:spTree>
    <p:extLst>
      <p:ext uri="{BB962C8B-B14F-4D97-AF65-F5344CB8AC3E}">
        <p14:creationId xmlns:p14="http://schemas.microsoft.com/office/powerpoint/2010/main" val="11711756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2D5960C-9C28-8C6D-5E4E-BBF65045946D}"/>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32743761-0190-7EE2-F94B-52B6F314BE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79F69513-7A9D-D8CE-027C-174ED2206B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0B20E3F5-6496-85E5-59BD-370DE4851D36}"/>
              </a:ext>
            </a:extLst>
          </p:cNvPr>
          <p:cNvSpPr>
            <a:spLocks noGrp="1"/>
          </p:cNvSpPr>
          <p:nvPr>
            <p:ph type="dt" sz="half" idx="10"/>
          </p:nvPr>
        </p:nvSpPr>
        <p:spPr/>
        <p:txBody>
          <a:bodyPr/>
          <a:lstStyle/>
          <a:p>
            <a:fld id="{837035F6-C490-4CA4-88DE-44CB1E8B48B2}" type="datetimeFigureOut">
              <a:rPr lang="sv-SE" smtClean="0"/>
              <a:t>2025-04-04</a:t>
            </a:fld>
            <a:endParaRPr lang="sv-SE"/>
          </a:p>
        </p:txBody>
      </p:sp>
      <p:sp>
        <p:nvSpPr>
          <p:cNvPr id="6" name="Platshållare för sidfot 5">
            <a:extLst>
              <a:ext uri="{FF2B5EF4-FFF2-40B4-BE49-F238E27FC236}">
                <a16:creationId xmlns:a16="http://schemas.microsoft.com/office/drawing/2014/main" id="{3837DCA0-1F40-4AC4-AB17-F629C479DD56}"/>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E3F536B1-F934-6AC8-5862-A208A1826E9C}"/>
              </a:ext>
            </a:extLst>
          </p:cNvPr>
          <p:cNvSpPr>
            <a:spLocks noGrp="1"/>
          </p:cNvSpPr>
          <p:nvPr>
            <p:ph type="sldNum" sz="quarter" idx="12"/>
          </p:nvPr>
        </p:nvSpPr>
        <p:spPr/>
        <p:txBody>
          <a:bodyPr/>
          <a:lstStyle/>
          <a:p>
            <a:fld id="{8F09870F-D8A6-492C-BB74-25B13573FB07}" type="slidenum">
              <a:rPr lang="sv-SE" smtClean="0"/>
              <a:t>‹#›</a:t>
            </a:fld>
            <a:endParaRPr lang="sv-SE"/>
          </a:p>
        </p:txBody>
      </p:sp>
    </p:spTree>
    <p:extLst>
      <p:ext uri="{BB962C8B-B14F-4D97-AF65-F5344CB8AC3E}">
        <p14:creationId xmlns:p14="http://schemas.microsoft.com/office/powerpoint/2010/main" val="2147489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36AFB2A-9B72-C5A0-AD54-E1AB2D7FA1A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1B85A2D7-50C0-997F-DA48-1933C47991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BA5F2647-4A6E-C432-317F-65CF275995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FB61E23E-F55B-3FE8-F14D-965FA3F16859}"/>
              </a:ext>
            </a:extLst>
          </p:cNvPr>
          <p:cNvSpPr>
            <a:spLocks noGrp="1"/>
          </p:cNvSpPr>
          <p:nvPr>
            <p:ph type="dt" sz="half" idx="10"/>
          </p:nvPr>
        </p:nvSpPr>
        <p:spPr/>
        <p:txBody>
          <a:bodyPr/>
          <a:lstStyle/>
          <a:p>
            <a:fld id="{837035F6-C490-4CA4-88DE-44CB1E8B48B2}" type="datetimeFigureOut">
              <a:rPr lang="sv-SE" smtClean="0"/>
              <a:t>2025-04-04</a:t>
            </a:fld>
            <a:endParaRPr lang="sv-SE"/>
          </a:p>
        </p:txBody>
      </p:sp>
      <p:sp>
        <p:nvSpPr>
          <p:cNvPr id="6" name="Platshållare för sidfot 5">
            <a:extLst>
              <a:ext uri="{FF2B5EF4-FFF2-40B4-BE49-F238E27FC236}">
                <a16:creationId xmlns:a16="http://schemas.microsoft.com/office/drawing/2014/main" id="{BAD4563D-039D-AD48-50B3-F6FA289304EF}"/>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F571E0C9-14E0-F8BB-FB9F-EA967EC7329D}"/>
              </a:ext>
            </a:extLst>
          </p:cNvPr>
          <p:cNvSpPr>
            <a:spLocks noGrp="1"/>
          </p:cNvSpPr>
          <p:nvPr>
            <p:ph type="sldNum" sz="quarter" idx="12"/>
          </p:nvPr>
        </p:nvSpPr>
        <p:spPr/>
        <p:txBody>
          <a:bodyPr/>
          <a:lstStyle/>
          <a:p>
            <a:fld id="{8F09870F-D8A6-492C-BB74-25B13573FB07}" type="slidenum">
              <a:rPr lang="sv-SE" smtClean="0"/>
              <a:t>‹#›</a:t>
            </a:fld>
            <a:endParaRPr lang="sv-SE"/>
          </a:p>
        </p:txBody>
      </p:sp>
    </p:spTree>
    <p:extLst>
      <p:ext uri="{BB962C8B-B14F-4D97-AF65-F5344CB8AC3E}">
        <p14:creationId xmlns:p14="http://schemas.microsoft.com/office/powerpoint/2010/main" val="754585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5C27EA4E-B96C-1047-5AFE-7C6C6ABDE83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49845BD8-7CD6-40FD-BEE1-7A532ADD54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E274BF76-5DC3-CD40-2695-CC1BC1797A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37035F6-C490-4CA4-88DE-44CB1E8B48B2}" type="datetimeFigureOut">
              <a:rPr lang="sv-SE" smtClean="0"/>
              <a:t>2025-04-04</a:t>
            </a:fld>
            <a:endParaRPr lang="sv-SE"/>
          </a:p>
        </p:txBody>
      </p:sp>
      <p:sp>
        <p:nvSpPr>
          <p:cNvPr id="5" name="Platshållare för sidfot 4">
            <a:extLst>
              <a:ext uri="{FF2B5EF4-FFF2-40B4-BE49-F238E27FC236}">
                <a16:creationId xmlns:a16="http://schemas.microsoft.com/office/drawing/2014/main" id="{E348097F-A9F1-574E-E710-D72E9354E7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FF6DD941-AE76-D020-51A2-9E5A7EEEA1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F09870F-D8A6-492C-BB74-25B13573FB07}" type="slidenum">
              <a:rPr lang="sv-SE" smtClean="0"/>
              <a:t>‹#›</a:t>
            </a:fld>
            <a:endParaRPr lang="sv-SE"/>
          </a:p>
        </p:txBody>
      </p:sp>
    </p:spTree>
    <p:extLst>
      <p:ext uri="{BB962C8B-B14F-4D97-AF65-F5344CB8AC3E}">
        <p14:creationId xmlns:p14="http://schemas.microsoft.com/office/powerpoint/2010/main" val="2917990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s://www.havochvatten.se/arbete-i-vatten-och-energiproduktion/vattenverksamhet/tillstandsprovning-enligt-miljobalken/provning-av-vattenverksamhet.html"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B516A78-58A6-AE1C-51E8-A9682190D092}"/>
              </a:ext>
            </a:extLst>
          </p:cNvPr>
          <p:cNvSpPr>
            <a:spLocks noGrp="1"/>
          </p:cNvSpPr>
          <p:nvPr>
            <p:ph type="ctrTitle"/>
          </p:nvPr>
        </p:nvSpPr>
        <p:spPr>
          <a:xfrm>
            <a:off x="436880" y="901337"/>
            <a:ext cx="11369040" cy="698863"/>
          </a:xfrm>
        </p:spPr>
        <p:style>
          <a:lnRef idx="2">
            <a:schemeClr val="accent1">
              <a:shade val="15000"/>
            </a:schemeClr>
          </a:lnRef>
          <a:fillRef idx="1">
            <a:schemeClr val="accent1"/>
          </a:fillRef>
          <a:effectRef idx="0">
            <a:schemeClr val="accent1"/>
          </a:effectRef>
          <a:fontRef idx="minor">
            <a:schemeClr val="lt1"/>
          </a:fontRef>
        </p:style>
        <p:txBody>
          <a:bodyPr>
            <a:normAutofit/>
          </a:bodyPr>
          <a:lstStyle/>
          <a:p>
            <a:r>
              <a:rPr lang="sv-SE" sz="2200" b="1" dirty="0">
                <a:solidFill>
                  <a:schemeClr val="bg1"/>
                </a:solidFill>
              </a:rPr>
              <a:t>Inbjudan till båtdag med efterföljande  samtal kring  vår enkät rörande Markupplåtelse,  Miljö- och Vattenverksamhets frågor</a:t>
            </a:r>
            <a:r>
              <a:rPr lang="sv-SE" sz="1600" dirty="0">
                <a:solidFill>
                  <a:schemeClr val="bg1"/>
                </a:solidFill>
              </a:rPr>
              <a:t>.</a:t>
            </a:r>
          </a:p>
        </p:txBody>
      </p:sp>
      <p:sp>
        <p:nvSpPr>
          <p:cNvPr id="3" name="Underrubrik 2">
            <a:extLst>
              <a:ext uri="{FF2B5EF4-FFF2-40B4-BE49-F238E27FC236}">
                <a16:creationId xmlns:a16="http://schemas.microsoft.com/office/drawing/2014/main" id="{6483BE9D-A90D-DB5A-A60B-C29F41480457}"/>
              </a:ext>
            </a:extLst>
          </p:cNvPr>
          <p:cNvSpPr>
            <a:spLocks noGrp="1"/>
          </p:cNvSpPr>
          <p:nvPr>
            <p:ph type="subTitle" idx="1"/>
          </p:nvPr>
        </p:nvSpPr>
        <p:spPr>
          <a:xfrm>
            <a:off x="436880" y="1655117"/>
            <a:ext cx="11369040" cy="4918403"/>
          </a:xfrm>
          <a:solidFill>
            <a:srgbClr val="0070C0"/>
          </a:solidFill>
          <a:ln>
            <a:solidFill>
              <a:schemeClr val="accent1"/>
            </a:solidFill>
          </a:ln>
        </p:spPr>
        <p:txBody>
          <a:bodyPr>
            <a:normAutofit/>
          </a:bodyPr>
          <a:lstStyle/>
          <a:p>
            <a:pPr algn="l"/>
            <a:br>
              <a:rPr lang="sv-SE" dirty="0">
                <a:solidFill>
                  <a:schemeClr val="bg1"/>
                </a:solidFill>
              </a:rPr>
            </a:br>
            <a:r>
              <a:rPr lang="sv-SE" dirty="0">
                <a:solidFill>
                  <a:schemeClr val="bg1"/>
                </a:solidFill>
              </a:rPr>
              <a:t>Frågor som är relevanta att diskutera med anledning av medlemsklubbarnas svar:</a:t>
            </a:r>
          </a:p>
          <a:p>
            <a:pPr algn="l"/>
            <a:endParaRPr lang="sv-SE" dirty="0">
              <a:solidFill>
                <a:schemeClr val="bg1"/>
              </a:solidFill>
            </a:endParaRPr>
          </a:p>
          <a:p>
            <a:pPr marL="342900" indent="-342900" algn="l">
              <a:buFont typeface="Arial" panose="020B0604020202020204" pitchFamily="34" charset="0"/>
              <a:buChar char="•"/>
            </a:pPr>
            <a:r>
              <a:rPr lang="sv-SE" sz="2000" dirty="0">
                <a:solidFill>
                  <a:schemeClr val="bg1"/>
                </a:solidFill>
              </a:rPr>
              <a:t>Är miljöärende och miljöarbete de stora och mest problem fyllda/dimensionerande för klubbarnas verksamhet ? </a:t>
            </a:r>
          </a:p>
          <a:p>
            <a:pPr marL="342900" indent="-342900" algn="l">
              <a:buFont typeface="Arial" panose="020B0604020202020204" pitchFamily="34" charset="0"/>
              <a:buChar char="•"/>
            </a:pPr>
            <a:r>
              <a:rPr lang="sv-SE" sz="2000" dirty="0">
                <a:solidFill>
                  <a:schemeClr val="bg1"/>
                </a:solidFill>
              </a:rPr>
              <a:t>Hur att långsiktigt genomföra investeringar i båtklubben med stöd av kommunen och länsstyrelser?			   </a:t>
            </a:r>
          </a:p>
          <a:p>
            <a:pPr marL="342900" indent="-342900" algn="l">
              <a:buFont typeface="Arial" panose="020B0604020202020204" pitchFamily="34" charset="0"/>
              <a:buChar char="•"/>
            </a:pPr>
            <a:r>
              <a:rPr lang="sv-SE" sz="2000" dirty="0">
                <a:solidFill>
                  <a:schemeClr val="bg1"/>
                </a:solidFill>
              </a:rPr>
              <a:t>Hur mycket påverkar förändringar och tillskott i lagrummet och regelverk medlemsklubbarna?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2000" dirty="0">
              <a:solidFill>
                <a:schemeClr val="bg1"/>
              </a:solidFill>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2000" dirty="0">
                <a:solidFill>
                  <a:schemeClr val="bg1"/>
                </a:solidFill>
              </a:rPr>
              <a:t>Kräver ökad tillstånds- och inspektionsverksamhet från kommuner och länsstyrelser, tillgång till ny kompetens vid medlemsklubbarna.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2000" b="1" i="0" u="none" strike="noStrike" kern="1200" cap="none" spc="0" normalizeH="0" baseline="0" noProof="0" dirty="0">
              <a:ln>
                <a:noFill/>
              </a:ln>
              <a:solidFill>
                <a:schemeClr val="bg1"/>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000" i="0" u="none" strike="noStrike" kern="1200" cap="none" spc="0" normalizeH="0" baseline="0" noProof="0" dirty="0">
                <a:ln>
                  <a:noFill/>
                </a:ln>
                <a:solidFill>
                  <a:prstClr val="white"/>
                </a:solidFill>
                <a:effectLst/>
                <a:uLnTx/>
                <a:uFillTx/>
                <a:latin typeface="Aptos" panose="02110004020202020204"/>
                <a:ea typeface="+mn-ea"/>
                <a:cs typeface="+mn-cs"/>
              </a:rPr>
              <a:t>Dessa frågor tar vi upp för diskussion med våra båtklubbarna i anslutning till båtdagen lördagen den 29 mars, efter </a:t>
            </a:r>
            <a:r>
              <a:rPr lang="sv-SE" sz="2000" dirty="0">
                <a:solidFill>
                  <a:prstClr val="white"/>
                </a:solidFill>
                <a:latin typeface="Aptos" panose="02110004020202020204"/>
              </a:rPr>
              <a:t>det att vi i</a:t>
            </a:r>
            <a:r>
              <a:rPr kumimoji="0" lang="sv-SE" sz="2000" i="0" u="none" strike="noStrike" kern="1200" cap="none" spc="0" normalizeH="0" baseline="0" noProof="0" dirty="0" err="1">
                <a:ln>
                  <a:noFill/>
                </a:ln>
                <a:solidFill>
                  <a:prstClr val="white"/>
                </a:solidFill>
                <a:effectLst/>
                <a:uLnTx/>
                <a:uFillTx/>
                <a:latin typeface="Aptos" panose="02110004020202020204"/>
                <a:ea typeface="+mn-ea"/>
                <a:cs typeface="+mn-cs"/>
              </a:rPr>
              <a:t>nformerat</a:t>
            </a:r>
            <a:r>
              <a:rPr kumimoji="0" lang="sv-SE" sz="2000" i="0" u="none" strike="noStrike" kern="1200" cap="none" spc="0" normalizeH="0" baseline="0" noProof="0" dirty="0">
                <a:ln>
                  <a:noFill/>
                </a:ln>
                <a:solidFill>
                  <a:prstClr val="white"/>
                </a:solidFill>
                <a:effectLst/>
                <a:uLnTx/>
                <a:uFillTx/>
                <a:latin typeface="Aptos" panose="02110004020202020204"/>
                <a:ea typeface="+mn-ea"/>
                <a:cs typeface="+mn-cs"/>
              </a:rPr>
              <a:t> om MBF sammanställning av medlemsklubbarnas insända underlag. </a:t>
            </a:r>
          </a:p>
          <a:p>
            <a:endParaRPr lang="sv-SE" dirty="0">
              <a:solidFill>
                <a:schemeClr val="bg1"/>
              </a:solidFill>
            </a:endParaRPr>
          </a:p>
          <a:p>
            <a:endParaRPr lang="sv-SE" dirty="0">
              <a:solidFill>
                <a:schemeClr val="bg1"/>
              </a:solidFill>
            </a:endParaRPr>
          </a:p>
        </p:txBody>
      </p:sp>
      <p:pic>
        <p:nvPicPr>
          <p:cNvPr id="51" name="Bildobjekt 50" descr="En bild som visar symbol, clipart, Grafik, logotyp&#10;&#10;AI-genererat innehåll kan vara felaktigt.">
            <a:extLst>
              <a:ext uri="{FF2B5EF4-FFF2-40B4-BE49-F238E27FC236}">
                <a16:creationId xmlns:a16="http://schemas.microsoft.com/office/drawing/2014/main" id="{11353A51-316F-AA48-27FE-E409C87D7C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6561" y="73156"/>
            <a:ext cx="788126" cy="773264"/>
          </a:xfrm>
          <a:prstGeom prst="rect">
            <a:avLst/>
          </a:prstGeom>
        </p:spPr>
      </p:pic>
      <p:sp>
        <p:nvSpPr>
          <p:cNvPr id="55" name="textruta 54">
            <a:extLst>
              <a:ext uri="{FF2B5EF4-FFF2-40B4-BE49-F238E27FC236}">
                <a16:creationId xmlns:a16="http://schemas.microsoft.com/office/drawing/2014/main" id="{C35CE3EF-9C3F-0F09-8178-706F4A5AFDC6}"/>
              </a:ext>
            </a:extLst>
          </p:cNvPr>
          <p:cNvSpPr txBox="1"/>
          <p:nvPr/>
        </p:nvSpPr>
        <p:spPr>
          <a:xfrm>
            <a:off x="1561737" y="357136"/>
            <a:ext cx="3535680" cy="369332"/>
          </a:xfrm>
          <a:prstGeom prst="rect">
            <a:avLst/>
          </a:prstGeom>
          <a:noFill/>
        </p:spPr>
        <p:txBody>
          <a:bodyPr wrap="square" rtlCol="0">
            <a:spAutoFit/>
          </a:bodyPr>
          <a:lstStyle/>
          <a:p>
            <a:r>
              <a:rPr lang="sv-SE" b="1" dirty="0"/>
              <a:t>Mälarens Båtförbund</a:t>
            </a:r>
          </a:p>
        </p:txBody>
      </p:sp>
    </p:spTree>
    <p:extLst>
      <p:ext uri="{BB962C8B-B14F-4D97-AF65-F5344CB8AC3E}">
        <p14:creationId xmlns:p14="http://schemas.microsoft.com/office/powerpoint/2010/main" val="33254884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50139E-FFF7-8D3E-509C-A647AC3981DC}"/>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BF5F4FF7-9669-F044-4C7E-EC41CD54F9C2}"/>
              </a:ext>
            </a:extLst>
          </p:cNvPr>
          <p:cNvSpPr>
            <a:spLocks noGrp="1"/>
          </p:cNvSpPr>
          <p:nvPr>
            <p:ph type="ctrTitle"/>
          </p:nvPr>
        </p:nvSpPr>
        <p:spPr>
          <a:xfrm>
            <a:off x="436880" y="901337"/>
            <a:ext cx="11369040" cy="698863"/>
          </a:xfrm>
        </p:spPr>
        <p:style>
          <a:lnRef idx="2">
            <a:schemeClr val="accent1">
              <a:shade val="15000"/>
            </a:schemeClr>
          </a:lnRef>
          <a:fillRef idx="1">
            <a:schemeClr val="accent1"/>
          </a:fillRef>
          <a:effectRef idx="0">
            <a:schemeClr val="accent1"/>
          </a:effectRef>
          <a:fontRef idx="minor">
            <a:schemeClr val="lt1"/>
          </a:fontRef>
        </p:style>
        <p:txBody>
          <a:bodyPr>
            <a:normAutofit/>
          </a:bodyPr>
          <a:lstStyle/>
          <a:p>
            <a:r>
              <a:rPr lang="sv-SE" sz="2400" b="1" dirty="0" err="1">
                <a:solidFill>
                  <a:schemeClr val="bg1"/>
                </a:solidFill>
                <a:effectLst/>
                <a:latin typeface="TimesNewRomanPS"/>
              </a:rPr>
              <a:t>Sammanställning</a:t>
            </a:r>
            <a:r>
              <a:rPr lang="sv-SE" sz="2400" b="1" dirty="0">
                <a:solidFill>
                  <a:schemeClr val="bg1"/>
                </a:solidFill>
                <a:effectLst/>
                <a:latin typeface="TimesNewRomanPS"/>
              </a:rPr>
              <a:t> av </a:t>
            </a:r>
            <a:r>
              <a:rPr lang="sv-SE" sz="2400" b="1" dirty="0" err="1">
                <a:solidFill>
                  <a:schemeClr val="bg1"/>
                </a:solidFill>
                <a:effectLst/>
                <a:latin typeface="TimesNewRomanPS"/>
              </a:rPr>
              <a:t>Mälarens</a:t>
            </a:r>
            <a:r>
              <a:rPr lang="sv-SE" sz="2400" b="1" dirty="0">
                <a:solidFill>
                  <a:schemeClr val="bg1"/>
                </a:solidFill>
                <a:effectLst/>
                <a:latin typeface="TimesNewRomanPS"/>
              </a:rPr>
              <a:t> </a:t>
            </a:r>
            <a:r>
              <a:rPr lang="sv-SE" sz="2400" b="1" dirty="0" err="1">
                <a:solidFill>
                  <a:schemeClr val="bg1"/>
                </a:solidFill>
                <a:effectLst/>
                <a:latin typeface="TimesNewRomanPS"/>
              </a:rPr>
              <a:t>Båtförbunds</a:t>
            </a:r>
            <a:r>
              <a:rPr lang="sv-SE" sz="2400" b="1" dirty="0">
                <a:solidFill>
                  <a:schemeClr val="bg1"/>
                </a:solidFill>
                <a:effectLst/>
                <a:latin typeface="TimesNewRomanPS"/>
              </a:rPr>
              <a:t> </a:t>
            </a:r>
            <a:r>
              <a:rPr lang="sv-SE" sz="2400" b="1" dirty="0" err="1">
                <a:solidFill>
                  <a:schemeClr val="bg1"/>
                </a:solidFill>
                <a:effectLst/>
                <a:latin typeface="TimesNewRomanPS"/>
              </a:rPr>
              <a:t>frågeställningar</a:t>
            </a:r>
            <a:r>
              <a:rPr lang="sv-SE" sz="2400" b="1" dirty="0">
                <a:solidFill>
                  <a:schemeClr val="bg1"/>
                </a:solidFill>
                <a:effectLst/>
                <a:latin typeface="TimesNewRomanPS"/>
              </a:rPr>
              <a:t> till medlemsklubbarna </a:t>
            </a:r>
            <a:br>
              <a:rPr lang="sv-SE" sz="800" dirty="0">
                <a:solidFill>
                  <a:schemeClr val="bg1"/>
                </a:solidFill>
                <a:effectLst/>
              </a:rPr>
            </a:br>
            <a:endParaRPr lang="sv-SE" sz="1600" dirty="0">
              <a:solidFill>
                <a:schemeClr val="bg1"/>
              </a:solidFill>
            </a:endParaRPr>
          </a:p>
        </p:txBody>
      </p:sp>
      <p:sp>
        <p:nvSpPr>
          <p:cNvPr id="3" name="Underrubrik 2">
            <a:extLst>
              <a:ext uri="{FF2B5EF4-FFF2-40B4-BE49-F238E27FC236}">
                <a16:creationId xmlns:a16="http://schemas.microsoft.com/office/drawing/2014/main" id="{E09A004E-3BAB-977E-058F-675B8E37D137}"/>
              </a:ext>
            </a:extLst>
          </p:cNvPr>
          <p:cNvSpPr>
            <a:spLocks noGrp="1"/>
          </p:cNvSpPr>
          <p:nvPr>
            <p:ph type="subTitle" idx="1"/>
          </p:nvPr>
        </p:nvSpPr>
        <p:spPr>
          <a:xfrm>
            <a:off x="436880" y="1600200"/>
            <a:ext cx="11369040" cy="5065295"/>
          </a:xfrm>
          <a:solidFill>
            <a:srgbClr val="0070C0"/>
          </a:solidFill>
          <a:ln>
            <a:solidFill>
              <a:schemeClr val="accent1"/>
            </a:solidFill>
          </a:ln>
        </p:spPr>
        <p:txBody>
          <a:bodyPr>
            <a:normAutofit fontScale="92500" lnSpcReduction="10000"/>
          </a:bodyPr>
          <a:lstStyle/>
          <a:p>
            <a:pPr marL="342900" indent="-342900" algn="l">
              <a:buFont typeface="Arial" panose="020B0604020202020204" pitchFamily="34" charset="0"/>
              <a:buChar char="•"/>
            </a:pPr>
            <a:r>
              <a:rPr lang="sv-SE" sz="2200" dirty="0">
                <a:solidFill>
                  <a:schemeClr val="bg1"/>
                </a:solidFill>
                <a:effectLst/>
                <a:latin typeface="TimesNewRomanPSMT"/>
              </a:rPr>
              <a:t>Tretton av 42 klubbar har svarat, </a:t>
            </a:r>
            <a:r>
              <a:rPr lang="sv-SE" sz="2200" dirty="0" err="1">
                <a:solidFill>
                  <a:schemeClr val="bg1"/>
                </a:solidFill>
                <a:effectLst/>
                <a:latin typeface="TimesNewRomanPSMT"/>
              </a:rPr>
              <a:t>lägger</a:t>
            </a:r>
            <a:r>
              <a:rPr lang="sv-SE" sz="2200" dirty="0">
                <a:solidFill>
                  <a:schemeClr val="bg1"/>
                </a:solidFill>
                <a:effectLst/>
                <a:latin typeface="TimesNewRomanPSMT"/>
              </a:rPr>
              <a:t> vi </a:t>
            </a:r>
            <a:r>
              <a:rPr lang="sv-SE" sz="2200" dirty="0" err="1">
                <a:solidFill>
                  <a:schemeClr val="bg1"/>
                </a:solidFill>
                <a:effectLst/>
                <a:latin typeface="TimesNewRomanPSMT"/>
              </a:rPr>
              <a:t>därtill</a:t>
            </a:r>
            <a:r>
              <a:rPr lang="sv-SE" sz="2200" dirty="0">
                <a:solidFill>
                  <a:schemeClr val="bg1"/>
                </a:solidFill>
                <a:effectLst/>
                <a:latin typeface="TimesNewRomanPSMT"/>
              </a:rPr>
              <a:t> styrelsens medlemmar som representerar 6-7 klubbar så torde analysunderlaget kunna vara ca 20 klubbar. </a:t>
            </a:r>
          </a:p>
          <a:p>
            <a:pPr marL="342900" indent="-342900" algn="l">
              <a:buFont typeface="Arial" panose="020B0604020202020204" pitchFamily="34" charset="0"/>
              <a:buChar char="•"/>
            </a:pPr>
            <a:endParaRPr lang="sv-SE" sz="2200" dirty="0">
              <a:solidFill>
                <a:schemeClr val="bg1"/>
              </a:solidFill>
              <a:effectLst/>
            </a:endParaRPr>
          </a:p>
          <a:p>
            <a:pPr marL="342900" indent="-342900" algn="l">
              <a:buFont typeface="Arial" panose="020B0604020202020204" pitchFamily="34" charset="0"/>
              <a:buChar char="•"/>
            </a:pPr>
            <a:r>
              <a:rPr lang="sv-SE" sz="2200" dirty="0">
                <a:solidFill>
                  <a:schemeClr val="bg1"/>
                </a:solidFill>
                <a:effectLst/>
                <a:latin typeface="TimesNewRomanPSMT"/>
              </a:rPr>
              <a:t>Av de tre </a:t>
            </a:r>
            <a:r>
              <a:rPr lang="sv-SE" sz="2200" dirty="0" err="1">
                <a:solidFill>
                  <a:schemeClr val="bg1"/>
                </a:solidFill>
                <a:effectLst/>
                <a:latin typeface="TimesNewRomanPSMT"/>
              </a:rPr>
              <a:t>frågeställningarna</a:t>
            </a:r>
            <a:r>
              <a:rPr lang="sv-SE" sz="2200" dirty="0">
                <a:solidFill>
                  <a:schemeClr val="bg1"/>
                </a:solidFill>
                <a:effectLst/>
                <a:latin typeface="TimesNewRomanPSMT"/>
              </a:rPr>
              <a:t>, </a:t>
            </a:r>
            <a:r>
              <a:rPr lang="sv-SE" sz="2200" dirty="0" err="1">
                <a:solidFill>
                  <a:schemeClr val="bg1"/>
                </a:solidFill>
                <a:effectLst/>
                <a:latin typeface="TimesNewRomanPSMT"/>
              </a:rPr>
              <a:t>markupplåtelse</a:t>
            </a:r>
            <a:r>
              <a:rPr lang="sv-SE" sz="2200" dirty="0">
                <a:solidFill>
                  <a:schemeClr val="bg1"/>
                </a:solidFill>
                <a:effectLst/>
                <a:latin typeface="TimesNewRomanPSMT"/>
              </a:rPr>
              <a:t>, vattenverksamhet och </a:t>
            </a:r>
            <a:r>
              <a:rPr lang="sv-SE" sz="2200" dirty="0" err="1">
                <a:solidFill>
                  <a:schemeClr val="bg1"/>
                </a:solidFill>
                <a:effectLst/>
                <a:latin typeface="TimesNewRomanPSMT"/>
              </a:rPr>
              <a:t>miljöärende</a:t>
            </a:r>
            <a:r>
              <a:rPr lang="sv-SE" sz="2200" dirty="0">
                <a:solidFill>
                  <a:schemeClr val="bg1"/>
                </a:solidFill>
                <a:effectLst/>
                <a:latin typeface="TimesNewRomanPSMT"/>
              </a:rPr>
              <a:t>/arbete, så </a:t>
            </a:r>
            <a:r>
              <a:rPr lang="sv-SE" sz="2200" dirty="0" err="1">
                <a:solidFill>
                  <a:schemeClr val="bg1"/>
                </a:solidFill>
                <a:effectLst/>
                <a:latin typeface="TimesNewRomanPSMT"/>
              </a:rPr>
              <a:t>är</a:t>
            </a:r>
            <a:r>
              <a:rPr lang="sv-SE" sz="2200" dirty="0">
                <a:solidFill>
                  <a:schemeClr val="bg1"/>
                </a:solidFill>
                <a:effectLst/>
                <a:latin typeface="TimesNewRomanPSMT"/>
              </a:rPr>
              <a:t> </a:t>
            </a:r>
            <a:r>
              <a:rPr lang="sv-SE" sz="2200" dirty="0" err="1">
                <a:solidFill>
                  <a:schemeClr val="bg1"/>
                </a:solidFill>
                <a:effectLst/>
                <a:latin typeface="TimesNewRomanPSMT"/>
              </a:rPr>
              <a:t>miljöärende</a:t>
            </a:r>
            <a:r>
              <a:rPr lang="sv-SE" sz="2200" dirty="0">
                <a:solidFill>
                  <a:schemeClr val="bg1"/>
                </a:solidFill>
                <a:effectLst/>
                <a:latin typeface="TimesNewRomanPSMT"/>
              </a:rPr>
              <a:t> och </a:t>
            </a:r>
            <a:r>
              <a:rPr lang="sv-SE" sz="2200" dirty="0" err="1">
                <a:solidFill>
                  <a:schemeClr val="bg1"/>
                </a:solidFill>
                <a:effectLst/>
                <a:latin typeface="TimesNewRomanPSMT"/>
              </a:rPr>
              <a:t>miljöarbetet</a:t>
            </a:r>
            <a:r>
              <a:rPr lang="sv-SE" sz="2200" dirty="0">
                <a:solidFill>
                  <a:schemeClr val="bg1"/>
                </a:solidFill>
                <a:effectLst/>
                <a:latin typeface="TimesNewRomanPSMT"/>
              </a:rPr>
              <a:t> de stora och mest problemfyllda/dimensionerande </a:t>
            </a:r>
            <a:r>
              <a:rPr lang="sv-SE" sz="2200" dirty="0" err="1">
                <a:solidFill>
                  <a:schemeClr val="bg1"/>
                </a:solidFill>
                <a:effectLst/>
                <a:latin typeface="TimesNewRomanPSMT"/>
              </a:rPr>
              <a:t>för</a:t>
            </a:r>
            <a:r>
              <a:rPr lang="sv-SE" sz="2200" dirty="0">
                <a:solidFill>
                  <a:schemeClr val="bg1"/>
                </a:solidFill>
                <a:effectLst/>
                <a:latin typeface="TimesNewRomanPSMT"/>
              </a:rPr>
              <a:t> klubbarnas verksamhet. </a:t>
            </a:r>
          </a:p>
          <a:p>
            <a:pPr marL="342900" indent="-342900" algn="l">
              <a:buFont typeface="Arial" panose="020B0604020202020204" pitchFamily="34" charset="0"/>
              <a:buChar char="•"/>
            </a:pPr>
            <a:endParaRPr lang="sv-SE" sz="2200" dirty="0">
              <a:solidFill>
                <a:schemeClr val="bg1"/>
              </a:solidFill>
              <a:effectLst/>
              <a:latin typeface="TimesNewRomanPSMT"/>
            </a:endParaRPr>
          </a:p>
          <a:p>
            <a:pPr marL="342900" indent="-342900" algn="l">
              <a:buFont typeface="Arial" panose="020B0604020202020204" pitchFamily="34" charset="0"/>
              <a:buChar char="•"/>
            </a:pPr>
            <a:r>
              <a:rPr lang="sv-SE" sz="2200" dirty="0">
                <a:solidFill>
                  <a:schemeClr val="bg1"/>
                </a:solidFill>
                <a:effectLst/>
                <a:latin typeface="TimesNewRomanPSMT"/>
              </a:rPr>
              <a:t>Detta beror </a:t>
            </a:r>
            <a:r>
              <a:rPr lang="sv-SE" sz="2200" dirty="0" err="1">
                <a:solidFill>
                  <a:schemeClr val="bg1"/>
                </a:solidFill>
                <a:effectLst/>
                <a:latin typeface="TimesNewRomanPSMT"/>
              </a:rPr>
              <a:t>pa</a:t>
            </a:r>
            <a:r>
              <a:rPr lang="sv-SE" sz="2200" dirty="0">
                <a:solidFill>
                  <a:schemeClr val="bg1"/>
                </a:solidFill>
                <a:effectLst/>
                <a:latin typeface="TimesNewRomanPSMT"/>
              </a:rPr>
              <a:t>̊ </a:t>
            </a:r>
            <a:r>
              <a:rPr lang="sv-SE" sz="2200" dirty="0" err="1">
                <a:solidFill>
                  <a:schemeClr val="bg1"/>
                </a:solidFill>
                <a:effectLst/>
                <a:latin typeface="TimesNewRomanPSMT"/>
              </a:rPr>
              <a:t>förändringar</a:t>
            </a:r>
            <a:r>
              <a:rPr lang="sv-SE" sz="2200" dirty="0">
                <a:solidFill>
                  <a:schemeClr val="bg1"/>
                </a:solidFill>
                <a:effectLst/>
                <a:latin typeface="TimesNewRomanPSMT"/>
              </a:rPr>
              <a:t> och tillskott i lagrummet och regelverk som </a:t>
            </a:r>
            <a:r>
              <a:rPr lang="sv-SE" sz="2200" dirty="0" err="1">
                <a:solidFill>
                  <a:schemeClr val="bg1"/>
                </a:solidFill>
                <a:effectLst/>
                <a:latin typeface="TimesNewRomanPSMT"/>
              </a:rPr>
              <a:t>påverkar</a:t>
            </a:r>
            <a:r>
              <a:rPr lang="sv-SE" sz="2200" dirty="0">
                <a:solidFill>
                  <a:schemeClr val="bg1"/>
                </a:solidFill>
                <a:effectLst/>
                <a:latin typeface="TimesNewRomanPSMT"/>
              </a:rPr>
              <a:t> medlemsklubbarna i ordinarie verksamhet eller då olika </a:t>
            </a:r>
            <a:r>
              <a:rPr lang="sv-SE" sz="2200" dirty="0" err="1">
                <a:solidFill>
                  <a:schemeClr val="bg1"/>
                </a:solidFill>
                <a:effectLst/>
                <a:latin typeface="TimesNewRomanPSMT"/>
              </a:rPr>
              <a:t>förändringar</a:t>
            </a:r>
            <a:r>
              <a:rPr lang="sv-SE" sz="2200" dirty="0">
                <a:solidFill>
                  <a:schemeClr val="bg1"/>
                </a:solidFill>
                <a:effectLst/>
                <a:latin typeface="TimesNewRomanPSMT"/>
              </a:rPr>
              <a:t> eller </a:t>
            </a:r>
            <a:r>
              <a:rPr lang="sv-SE" sz="2200" dirty="0" err="1">
                <a:solidFill>
                  <a:schemeClr val="bg1"/>
                </a:solidFill>
                <a:effectLst/>
                <a:latin typeface="TimesNewRomanPSMT"/>
              </a:rPr>
              <a:t>förbättringsåtgärder</a:t>
            </a:r>
            <a:r>
              <a:rPr lang="sv-SE" sz="2200" dirty="0">
                <a:solidFill>
                  <a:schemeClr val="bg1"/>
                </a:solidFill>
                <a:effectLst/>
                <a:latin typeface="TimesNewRomanPSMT"/>
              </a:rPr>
              <a:t> ska </a:t>
            </a:r>
            <a:r>
              <a:rPr lang="sv-SE" sz="2200" dirty="0" err="1">
                <a:solidFill>
                  <a:schemeClr val="bg1"/>
                </a:solidFill>
                <a:effectLst/>
                <a:latin typeface="TimesNewRomanPSMT"/>
              </a:rPr>
              <a:t>genomföras</a:t>
            </a:r>
            <a:r>
              <a:rPr lang="sv-SE" sz="2200" dirty="0">
                <a:solidFill>
                  <a:schemeClr val="bg1"/>
                </a:solidFill>
                <a:effectLst/>
                <a:latin typeface="TimesNewRomanPSMT"/>
              </a:rPr>
              <a:t> i befintlig fastighet. </a:t>
            </a:r>
          </a:p>
          <a:p>
            <a:pPr marL="342900" indent="-342900" algn="l">
              <a:buFont typeface="Arial" panose="020B0604020202020204" pitchFamily="34" charset="0"/>
              <a:buChar char="•"/>
            </a:pPr>
            <a:endParaRPr lang="sv-SE" sz="2200" dirty="0">
              <a:solidFill>
                <a:schemeClr val="bg1"/>
              </a:solidFill>
              <a:effectLst/>
              <a:latin typeface="TimesNewRomanPSMT"/>
            </a:endParaRPr>
          </a:p>
          <a:p>
            <a:pPr marL="342900" indent="-342900" algn="l">
              <a:buFont typeface="Arial" panose="020B0604020202020204" pitchFamily="34" charset="0"/>
              <a:buChar char="•"/>
            </a:pPr>
            <a:r>
              <a:rPr lang="sv-SE" sz="2200" dirty="0">
                <a:solidFill>
                  <a:schemeClr val="bg1"/>
                </a:solidFill>
                <a:effectLst/>
                <a:latin typeface="TimesNewRomanPSMT"/>
              </a:rPr>
              <a:t>Men det beror </a:t>
            </a:r>
            <a:r>
              <a:rPr lang="sv-SE" sz="2200" dirty="0" err="1">
                <a:solidFill>
                  <a:schemeClr val="bg1"/>
                </a:solidFill>
                <a:effectLst/>
                <a:latin typeface="TimesNewRomanPSMT"/>
              </a:rPr>
              <a:t>ocksa</a:t>
            </a:r>
            <a:r>
              <a:rPr lang="sv-SE" sz="2200" dirty="0">
                <a:solidFill>
                  <a:schemeClr val="bg1"/>
                </a:solidFill>
                <a:effectLst/>
                <a:latin typeface="TimesNewRomanPSMT"/>
              </a:rPr>
              <a:t>̊ </a:t>
            </a:r>
            <a:r>
              <a:rPr lang="sv-SE" sz="2200" dirty="0" err="1">
                <a:solidFill>
                  <a:schemeClr val="bg1"/>
                </a:solidFill>
                <a:effectLst/>
                <a:latin typeface="TimesNewRomanPSMT"/>
              </a:rPr>
              <a:t>pa</a:t>
            </a:r>
            <a:r>
              <a:rPr lang="sv-SE" sz="2200" dirty="0">
                <a:solidFill>
                  <a:schemeClr val="bg1"/>
                </a:solidFill>
                <a:effectLst/>
                <a:latin typeface="TimesNewRomanPSMT"/>
              </a:rPr>
              <a:t>̊ en </a:t>
            </a:r>
            <a:r>
              <a:rPr lang="sv-SE" sz="2200" dirty="0" err="1">
                <a:solidFill>
                  <a:schemeClr val="bg1"/>
                </a:solidFill>
                <a:effectLst/>
                <a:latin typeface="TimesNewRomanPSMT"/>
              </a:rPr>
              <a:t>ökad</a:t>
            </a:r>
            <a:r>
              <a:rPr lang="sv-SE" sz="2200" dirty="0">
                <a:solidFill>
                  <a:schemeClr val="bg1"/>
                </a:solidFill>
                <a:effectLst/>
                <a:latin typeface="TimesNewRomanPSMT"/>
              </a:rPr>
              <a:t> </a:t>
            </a:r>
            <a:r>
              <a:rPr lang="sv-SE" sz="2200" dirty="0" err="1">
                <a:solidFill>
                  <a:schemeClr val="bg1"/>
                </a:solidFill>
                <a:effectLst/>
                <a:latin typeface="TimesNewRomanPSMT"/>
              </a:rPr>
              <a:t>tillstånds</a:t>
            </a:r>
            <a:r>
              <a:rPr lang="sv-SE" sz="2200" dirty="0">
                <a:solidFill>
                  <a:schemeClr val="bg1"/>
                </a:solidFill>
                <a:effectLst/>
                <a:latin typeface="TimesNewRomanPSMT"/>
              </a:rPr>
              <a:t>- och inspektionsverksamhet </a:t>
            </a:r>
            <a:r>
              <a:rPr lang="sv-SE" sz="2200" dirty="0" err="1">
                <a:solidFill>
                  <a:schemeClr val="bg1"/>
                </a:solidFill>
                <a:effectLst/>
                <a:latin typeface="TimesNewRomanPSMT"/>
              </a:rPr>
              <a:t>från</a:t>
            </a:r>
            <a:r>
              <a:rPr lang="sv-SE" sz="2200" dirty="0">
                <a:solidFill>
                  <a:schemeClr val="bg1"/>
                </a:solidFill>
                <a:effectLst/>
                <a:latin typeface="TimesNewRomanPSMT"/>
              </a:rPr>
              <a:t> kommuner och </a:t>
            </a:r>
            <a:r>
              <a:rPr lang="sv-SE" sz="2200" dirty="0" err="1">
                <a:solidFill>
                  <a:schemeClr val="bg1"/>
                </a:solidFill>
                <a:effectLst/>
                <a:latin typeface="TimesNewRomanPSMT"/>
              </a:rPr>
              <a:t>länsstyrelser</a:t>
            </a:r>
            <a:r>
              <a:rPr lang="sv-SE" sz="2200" dirty="0">
                <a:solidFill>
                  <a:schemeClr val="bg1"/>
                </a:solidFill>
                <a:effectLst/>
                <a:latin typeface="TimesNewRomanPSMT"/>
              </a:rPr>
              <a:t>, vilket </a:t>
            </a:r>
            <a:r>
              <a:rPr lang="sv-SE" sz="2200" dirty="0" err="1">
                <a:solidFill>
                  <a:schemeClr val="bg1"/>
                </a:solidFill>
                <a:effectLst/>
                <a:latin typeface="TimesNewRomanPSMT"/>
              </a:rPr>
              <a:t>kräver</a:t>
            </a:r>
            <a:r>
              <a:rPr lang="sv-SE" sz="2200" dirty="0">
                <a:solidFill>
                  <a:schemeClr val="bg1"/>
                </a:solidFill>
                <a:effectLst/>
                <a:latin typeface="TimesNewRomanPSMT"/>
              </a:rPr>
              <a:t> ny kompetens vid medlemsklubbarna. </a:t>
            </a:r>
          </a:p>
          <a:p>
            <a:pPr marL="342900" indent="-342900" algn="l">
              <a:buFont typeface="Arial" panose="020B0604020202020204" pitchFamily="34" charset="0"/>
              <a:buChar char="•"/>
            </a:pPr>
            <a:endParaRPr lang="sv-SE" sz="2200" dirty="0">
              <a:solidFill>
                <a:schemeClr val="bg1"/>
              </a:solidFill>
              <a:effectLst/>
              <a:latin typeface="TimesNewRomanPSMT"/>
            </a:endParaRPr>
          </a:p>
          <a:p>
            <a:pPr marL="342900" indent="-342900" algn="l">
              <a:buFont typeface="Arial" panose="020B0604020202020204" pitchFamily="34" charset="0"/>
              <a:buChar char="•"/>
            </a:pPr>
            <a:r>
              <a:rPr lang="sv-SE" sz="2200" dirty="0">
                <a:solidFill>
                  <a:schemeClr val="bg1"/>
                </a:solidFill>
                <a:effectLst/>
                <a:latin typeface="TimesNewRomanPSMT"/>
              </a:rPr>
              <a:t>De stora </a:t>
            </a:r>
            <a:r>
              <a:rPr lang="sv-SE" sz="2200" dirty="0" err="1">
                <a:solidFill>
                  <a:schemeClr val="bg1"/>
                </a:solidFill>
                <a:effectLst/>
                <a:latin typeface="TimesNewRomanPSMT"/>
              </a:rPr>
              <a:t>frågorna</a:t>
            </a:r>
            <a:r>
              <a:rPr lang="sv-SE" sz="2200" dirty="0">
                <a:solidFill>
                  <a:schemeClr val="bg1"/>
                </a:solidFill>
                <a:effectLst/>
                <a:latin typeface="TimesNewRomanPSMT"/>
              </a:rPr>
              <a:t> </a:t>
            </a:r>
            <a:r>
              <a:rPr lang="sv-SE" sz="2200" dirty="0" err="1">
                <a:solidFill>
                  <a:schemeClr val="bg1"/>
                </a:solidFill>
                <a:effectLst/>
                <a:latin typeface="TimesNewRomanPSMT"/>
              </a:rPr>
              <a:t>för</a:t>
            </a:r>
            <a:r>
              <a:rPr lang="sv-SE" sz="2200" dirty="0">
                <a:solidFill>
                  <a:schemeClr val="bg1"/>
                </a:solidFill>
                <a:effectLst/>
                <a:latin typeface="TimesNewRomanPSMT"/>
              </a:rPr>
              <a:t> </a:t>
            </a:r>
            <a:r>
              <a:rPr lang="sv-SE" sz="2200" dirty="0" err="1">
                <a:solidFill>
                  <a:schemeClr val="bg1"/>
                </a:solidFill>
                <a:effectLst/>
                <a:latin typeface="TimesNewRomanPSMT"/>
              </a:rPr>
              <a:t>tillfället</a:t>
            </a:r>
            <a:r>
              <a:rPr lang="sv-SE" sz="2200" dirty="0">
                <a:solidFill>
                  <a:schemeClr val="bg1"/>
                </a:solidFill>
                <a:effectLst/>
                <a:latin typeface="TimesNewRomanPSMT"/>
              </a:rPr>
              <a:t> </a:t>
            </a:r>
            <a:r>
              <a:rPr lang="sv-SE" sz="2200" dirty="0" err="1">
                <a:solidFill>
                  <a:schemeClr val="bg1"/>
                </a:solidFill>
                <a:effectLst/>
                <a:latin typeface="TimesNewRomanPSMT"/>
              </a:rPr>
              <a:t>för</a:t>
            </a:r>
            <a:r>
              <a:rPr lang="sv-SE" sz="2200" dirty="0">
                <a:solidFill>
                  <a:schemeClr val="bg1"/>
                </a:solidFill>
                <a:effectLst/>
                <a:latin typeface="TimesNewRomanPSMT"/>
              </a:rPr>
              <a:t> medlemsklubbarna </a:t>
            </a:r>
            <a:r>
              <a:rPr lang="sv-SE" sz="2200" dirty="0" err="1">
                <a:solidFill>
                  <a:schemeClr val="bg1"/>
                </a:solidFill>
                <a:effectLst/>
                <a:latin typeface="TimesNewRomanPSMT"/>
              </a:rPr>
              <a:t>är</a:t>
            </a:r>
            <a:r>
              <a:rPr lang="sv-SE" sz="2200" dirty="0">
                <a:solidFill>
                  <a:schemeClr val="bg1"/>
                </a:solidFill>
                <a:effectLst/>
                <a:latin typeface="TimesNewRomanPSMT"/>
              </a:rPr>
              <a:t> avfallshanteringsplan </a:t>
            </a:r>
            <a:r>
              <a:rPr lang="sv-SE" sz="2200" dirty="0" err="1">
                <a:solidFill>
                  <a:schemeClr val="bg1"/>
                </a:solidFill>
                <a:effectLst/>
                <a:latin typeface="TimesNewRomanPSMT"/>
              </a:rPr>
              <a:t>bottenfärgssanering</a:t>
            </a:r>
            <a:r>
              <a:rPr lang="sv-SE" sz="2200" dirty="0">
                <a:solidFill>
                  <a:schemeClr val="bg1"/>
                </a:solidFill>
                <a:effectLst/>
                <a:latin typeface="TimesNewRomanPSMT"/>
              </a:rPr>
              <a:t> </a:t>
            </a:r>
            <a:r>
              <a:rPr lang="sv-SE" sz="2200" dirty="0" err="1">
                <a:solidFill>
                  <a:schemeClr val="bg1"/>
                </a:solidFill>
                <a:effectLst/>
                <a:latin typeface="TimesNewRomanPSMT"/>
              </a:rPr>
              <a:t>XRF-mätningar</a:t>
            </a:r>
            <a:r>
              <a:rPr lang="sv-SE" sz="2200" dirty="0">
                <a:solidFill>
                  <a:schemeClr val="bg1"/>
                </a:solidFill>
                <a:effectLst/>
                <a:latin typeface="TimesNewRomanPSMT"/>
              </a:rPr>
              <a:t>. </a:t>
            </a:r>
            <a:endParaRPr lang="sv-SE" sz="2200" dirty="0">
              <a:solidFill>
                <a:schemeClr val="bg1"/>
              </a:solidFill>
              <a:effectLst/>
            </a:endParaRPr>
          </a:p>
          <a:p>
            <a:pPr algn="l"/>
            <a:endParaRPr lang="sv-SE" dirty="0">
              <a:solidFill>
                <a:schemeClr val="bg1"/>
              </a:solidFill>
            </a:endParaRPr>
          </a:p>
          <a:p>
            <a:endParaRPr lang="sv-SE" dirty="0">
              <a:solidFill>
                <a:schemeClr val="bg1"/>
              </a:solidFill>
            </a:endParaRPr>
          </a:p>
        </p:txBody>
      </p:sp>
      <p:pic>
        <p:nvPicPr>
          <p:cNvPr id="51" name="Bildobjekt 50" descr="En bild som visar symbol, clipart, Grafik, logotyp&#10;&#10;AI-genererat innehåll kan vara felaktigt.">
            <a:extLst>
              <a:ext uri="{FF2B5EF4-FFF2-40B4-BE49-F238E27FC236}">
                <a16:creationId xmlns:a16="http://schemas.microsoft.com/office/drawing/2014/main" id="{2A7FB723-B402-5C99-64F2-8768E61FBE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6561" y="73156"/>
            <a:ext cx="788126" cy="773264"/>
          </a:xfrm>
          <a:prstGeom prst="rect">
            <a:avLst/>
          </a:prstGeom>
        </p:spPr>
      </p:pic>
      <p:sp>
        <p:nvSpPr>
          <p:cNvPr id="55" name="textruta 54">
            <a:extLst>
              <a:ext uri="{FF2B5EF4-FFF2-40B4-BE49-F238E27FC236}">
                <a16:creationId xmlns:a16="http://schemas.microsoft.com/office/drawing/2014/main" id="{F74BA50A-F3A5-3B10-7297-BC6BD352B72C}"/>
              </a:ext>
            </a:extLst>
          </p:cNvPr>
          <p:cNvSpPr txBox="1"/>
          <p:nvPr/>
        </p:nvSpPr>
        <p:spPr>
          <a:xfrm>
            <a:off x="1561737" y="357136"/>
            <a:ext cx="3535680" cy="369332"/>
          </a:xfrm>
          <a:prstGeom prst="rect">
            <a:avLst/>
          </a:prstGeom>
          <a:noFill/>
        </p:spPr>
        <p:txBody>
          <a:bodyPr wrap="square" rtlCol="0">
            <a:spAutoFit/>
          </a:bodyPr>
          <a:lstStyle/>
          <a:p>
            <a:r>
              <a:rPr lang="sv-SE" b="1" dirty="0"/>
              <a:t>Mälarens Båtförbund</a:t>
            </a:r>
          </a:p>
        </p:txBody>
      </p:sp>
    </p:spTree>
    <p:extLst>
      <p:ext uri="{BB962C8B-B14F-4D97-AF65-F5344CB8AC3E}">
        <p14:creationId xmlns:p14="http://schemas.microsoft.com/office/powerpoint/2010/main" val="16176555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000A6D-4798-8ADF-2BA9-7EAB1C0B8007}"/>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F167169D-C49F-5DD8-73B4-DC835DC1B142}"/>
              </a:ext>
            </a:extLst>
          </p:cNvPr>
          <p:cNvSpPr>
            <a:spLocks noGrp="1"/>
          </p:cNvSpPr>
          <p:nvPr>
            <p:ph type="ctrTitle"/>
          </p:nvPr>
        </p:nvSpPr>
        <p:spPr>
          <a:xfrm>
            <a:off x="436880" y="901337"/>
            <a:ext cx="11369040" cy="698863"/>
          </a:xfrm>
        </p:spPr>
        <p:style>
          <a:lnRef idx="2">
            <a:schemeClr val="accent1">
              <a:shade val="15000"/>
            </a:schemeClr>
          </a:lnRef>
          <a:fillRef idx="1">
            <a:schemeClr val="accent1"/>
          </a:fillRef>
          <a:effectRef idx="0">
            <a:schemeClr val="accent1"/>
          </a:effectRef>
          <a:fontRef idx="minor">
            <a:schemeClr val="lt1"/>
          </a:fontRef>
        </p:style>
        <p:txBody>
          <a:bodyPr>
            <a:normAutofit/>
          </a:bodyPr>
          <a:lstStyle/>
          <a:p>
            <a:r>
              <a:rPr lang="sv-SE" sz="2400" b="1" dirty="0" err="1">
                <a:solidFill>
                  <a:schemeClr val="bg1"/>
                </a:solidFill>
                <a:effectLst/>
                <a:latin typeface="TimesNewRomanPS"/>
              </a:rPr>
              <a:t>Sammanställning</a:t>
            </a:r>
            <a:r>
              <a:rPr lang="sv-SE" sz="2400" b="1" dirty="0">
                <a:solidFill>
                  <a:schemeClr val="bg1"/>
                </a:solidFill>
                <a:effectLst/>
                <a:latin typeface="TimesNewRomanPS"/>
              </a:rPr>
              <a:t> av </a:t>
            </a:r>
            <a:r>
              <a:rPr lang="sv-SE" sz="2400" b="1" dirty="0" err="1">
                <a:solidFill>
                  <a:schemeClr val="bg1"/>
                </a:solidFill>
                <a:effectLst/>
                <a:latin typeface="TimesNewRomanPS"/>
              </a:rPr>
              <a:t>Mälarens</a:t>
            </a:r>
            <a:r>
              <a:rPr lang="sv-SE" sz="2400" b="1" dirty="0">
                <a:solidFill>
                  <a:schemeClr val="bg1"/>
                </a:solidFill>
                <a:effectLst/>
                <a:latin typeface="TimesNewRomanPS"/>
              </a:rPr>
              <a:t> </a:t>
            </a:r>
            <a:r>
              <a:rPr lang="sv-SE" sz="2400" b="1" dirty="0" err="1">
                <a:solidFill>
                  <a:schemeClr val="bg1"/>
                </a:solidFill>
                <a:effectLst/>
                <a:latin typeface="TimesNewRomanPS"/>
              </a:rPr>
              <a:t>Båtförbunds</a:t>
            </a:r>
            <a:r>
              <a:rPr lang="sv-SE" sz="2400" b="1" dirty="0">
                <a:solidFill>
                  <a:schemeClr val="bg1"/>
                </a:solidFill>
                <a:effectLst/>
                <a:latin typeface="TimesNewRomanPS"/>
              </a:rPr>
              <a:t> </a:t>
            </a:r>
            <a:r>
              <a:rPr lang="sv-SE" sz="2400" b="1" dirty="0" err="1">
                <a:solidFill>
                  <a:schemeClr val="bg1"/>
                </a:solidFill>
                <a:effectLst/>
                <a:latin typeface="TimesNewRomanPS"/>
              </a:rPr>
              <a:t>frågeställningar</a:t>
            </a:r>
            <a:r>
              <a:rPr lang="sv-SE" sz="2400" b="1" dirty="0">
                <a:solidFill>
                  <a:schemeClr val="bg1"/>
                </a:solidFill>
                <a:effectLst/>
                <a:latin typeface="TimesNewRomanPS"/>
              </a:rPr>
              <a:t> till medlemsklubbarna </a:t>
            </a:r>
            <a:br>
              <a:rPr lang="sv-SE" sz="800" dirty="0">
                <a:solidFill>
                  <a:schemeClr val="bg1"/>
                </a:solidFill>
                <a:effectLst/>
              </a:rPr>
            </a:br>
            <a:endParaRPr lang="sv-SE" sz="1600" dirty="0">
              <a:solidFill>
                <a:schemeClr val="bg1"/>
              </a:solidFill>
            </a:endParaRPr>
          </a:p>
        </p:txBody>
      </p:sp>
      <p:sp>
        <p:nvSpPr>
          <p:cNvPr id="3" name="Underrubrik 2">
            <a:extLst>
              <a:ext uri="{FF2B5EF4-FFF2-40B4-BE49-F238E27FC236}">
                <a16:creationId xmlns:a16="http://schemas.microsoft.com/office/drawing/2014/main" id="{A0FA55ED-53BF-6139-E304-627CAC4FAAA5}"/>
              </a:ext>
            </a:extLst>
          </p:cNvPr>
          <p:cNvSpPr>
            <a:spLocks noGrp="1"/>
          </p:cNvSpPr>
          <p:nvPr>
            <p:ph type="subTitle" idx="1"/>
          </p:nvPr>
        </p:nvSpPr>
        <p:spPr>
          <a:xfrm>
            <a:off x="436880" y="1600200"/>
            <a:ext cx="11369040" cy="4973320"/>
          </a:xfrm>
          <a:solidFill>
            <a:srgbClr val="0070C0"/>
          </a:solidFill>
          <a:ln>
            <a:solidFill>
              <a:schemeClr val="accent1"/>
            </a:solidFill>
          </a:ln>
        </p:spPr>
        <p:txBody>
          <a:bodyPr>
            <a:normAutofit fontScale="25000" lnSpcReduction="20000"/>
          </a:bodyPr>
          <a:lstStyle/>
          <a:p>
            <a:pPr algn="l"/>
            <a:endParaRPr lang="sv-SE" sz="2600" dirty="0">
              <a:solidFill>
                <a:schemeClr val="bg1"/>
              </a:solidFill>
              <a:effectLst/>
              <a:latin typeface="TimesNewRomanPSMT"/>
            </a:endParaRPr>
          </a:p>
          <a:p>
            <a:pPr marL="457200" indent="-457200" algn="l">
              <a:buFont typeface="Arial" panose="020B0604020202020204" pitchFamily="34" charset="0"/>
              <a:buChar char="•"/>
            </a:pPr>
            <a:r>
              <a:rPr lang="sv-SE" sz="8000" dirty="0" err="1">
                <a:solidFill>
                  <a:schemeClr val="bg1"/>
                </a:solidFill>
                <a:effectLst/>
                <a:latin typeface="TimesNewRomanPSMT"/>
              </a:rPr>
              <a:t>För</a:t>
            </a:r>
            <a:r>
              <a:rPr lang="sv-SE" sz="8000" dirty="0">
                <a:solidFill>
                  <a:schemeClr val="bg1"/>
                </a:solidFill>
                <a:effectLst/>
                <a:latin typeface="TimesNewRomanPSMT"/>
              </a:rPr>
              <a:t> </a:t>
            </a:r>
            <a:r>
              <a:rPr lang="sv-SE" sz="8000" dirty="0" err="1">
                <a:solidFill>
                  <a:schemeClr val="bg1"/>
                </a:solidFill>
                <a:effectLst/>
                <a:latin typeface="TimesNewRomanPSMT"/>
              </a:rPr>
              <a:t>markupplåtelse</a:t>
            </a:r>
            <a:r>
              <a:rPr lang="sv-SE" sz="8000" dirty="0">
                <a:solidFill>
                  <a:schemeClr val="bg1"/>
                </a:solidFill>
                <a:effectLst/>
                <a:latin typeface="TimesNewRomanPSMT"/>
              </a:rPr>
              <a:t> så </a:t>
            </a:r>
            <a:r>
              <a:rPr lang="sv-SE" sz="8000" dirty="0" err="1">
                <a:solidFill>
                  <a:schemeClr val="bg1"/>
                </a:solidFill>
                <a:effectLst/>
                <a:latin typeface="TimesNewRomanPSMT"/>
              </a:rPr>
              <a:t>är</a:t>
            </a:r>
            <a:r>
              <a:rPr lang="sv-SE" sz="8000" dirty="0">
                <a:solidFill>
                  <a:schemeClr val="bg1"/>
                </a:solidFill>
                <a:effectLst/>
                <a:latin typeface="TimesNewRomanPSMT"/>
              </a:rPr>
              <a:t> det i </a:t>
            </a:r>
            <a:r>
              <a:rPr lang="sv-SE" sz="8000" dirty="0" err="1">
                <a:solidFill>
                  <a:schemeClr val="bg1"/>
                </a:solidFill>
                <a:effectLst/>
                <a:latin typeface="TimesNewRomanPSMT"/>
              </a:rPr>
              <a:t>första</a:t>
            </a:r>
            <a:r>
              <a:rPr lang="sv-SE" sz="8000" dirty="0">
                <a:solidFill>
                  <a:schemeClr val="bg1"/>
                </a:solidFill>
                <a:effectLst/>
                <a:latin typeface="TimesNewRomanPSMT"/>
              </a:rPr>
              <a:t> hand kostnader </a:t>
            </a:r>
            <a:r>
              <a:rPr lang="sv-SE" sz="8000" dirty="0" err="1">
                <a:solidFill>
                  <a:schemeClr val="bg1"/>
                </a:solidFill>
                <a:effectLst/>
                <a:latin typeface="TimesNewRomanPSMT"/>
              </a:rPr>
              <a:t>för</a:t>
            </a:r>
            <a:r>
              <a:rPr lang="sv-SE" sz="8000" dirty="0">
                <a:solidFill>
                  <a:schemeClr val="bg1"/>
                </a:solidFill>
                <a:effectLst/>
                <a:latin typeface="TimesNewRomanPSMT"/>
              </a:rPr>
              <a:t> de medlemsklubbar som arrenderar mark m.m. </a:t>
            </a:r>
            <a:r>
              <a:rPr lang="sv-SE" sz="8000" dirty="0" err="1">
                <a:solidFill>
                  <a:schemeClr val="bg1"/>
                </a:solidFill>
                <a:effectLst/>
                <a:latin typeface="TimesNewRomanPSMT"/>
              </a:rPr>
              <a:t>från</a:t>
            </a:r>
            <a:r>
              <a:rPr lang="sv-SE" sz="8000" dirty="0">
                <a:solidFill>
                  <a:schemeClr val="bg1"/>
                </a:solidFill>
                <a:effectLst/>
                <a:latin typeface="TimesNewRomanPSMT"/>
              </a:rPr>
              <a:t> kommunerna som har blivet en tung utgift </a:t>
            </a:r>
            <a:r>
              <a:rPr lang="sv-SE" sz="8000" dirty="0" err="1">
                <a:solidFill>
                  <a:schemeClr val="bg1"/>
                </a:solidFill>
                <a:effectLst/>
                <a:latin typeface="TimesNewRomanPSMT"/>
              </a:rPr>
              <a:t>för</a:t>
            </a:r>
            <a:r>
              <a:rPr lang="sv-SE" sz="8000" dirty="0">
                <a:solidFill>
                  <a:schemeClr val="bg1"/>
                </a:solidFill>
                <a:effectLst/>
                <a:latin typeface="TimesNewRomanPSMT"/>
              </a:rPr>
              <a:t> klubbarna då arrendepriserna har </a:t>
            </a:r>
            <a:r>
              <a:rPr lang="sv-SE" sz="8000" dirty="0" err="1">
                <a:solidFill>
                  <a:schemeClr val="bg1"/>
                </a:solidFill>
                <a:effectLst/>
                <a:latin typeface="TimesNewRomanPSMT"/>
              </a:rPr>
              <a:t>ökat</a:t>
            </a:r>
            <a:r>
              <a:rPr lang="sv-SE" sz="8000" dirty="0">
                <a:solidFill>
                  <a:schemeClr val="bg1"/>
                </a:solidFill>
                <a:effectLst/>
                <a:latin typeface="TimesNewRomanPSMT"/>
              </a:rPr>
              <a:t> markant under de senaste tio </a:t>
            </a:r>
            <a:r>
              <a:rPr lang="sv-SE" sz="8000" dirty="0" err="1">
                <a:solidFill>
                  <a:schemeClr val="bg1"/>
                </a:solidFill>
                <a:effectLst/>
                <a:latin typeface="TimesNewRomanPSMT"/>
              </a:rPr>
              <a:t>åren</a:t>
            </a:r>
            <a:r>
              <a:rPr lang="sv-SE" sz="8000" dirty="0">
                <a:solidFill>
                  <a:schemeClr val="bg1"/>
                </a:solidFill>
                <a:effectLst/>
                <a:latin typeface="TimesNewRomanPSMT"/>
              </a:rPr>
              <a:t>. </a:t>
            </a:r>
            <a:br>
              <a:rPr lang="sv-SE" sz="8000" dirty="0">
                <a:solidFill>
                  <a:schemeClr val="bg1"/>
                </a:solidFill>
                <a:effectLst/>
                <a:latin typeface="TimesNewRomanPSMT"/>
              </a:rPr>
            </a:br>
            <a:endParaRPr lang="sv-SE" sz="8000" dirty="0">
              <a:solidFill>
                <a:schemeClr val="bg1"/>
              </a:solidFill>
              <a:effectLst/>
            </a:endParaRPr>
          </a:p>
          <a:p>
            <a:pPr marL="457200" indent="-457200" algn="l">
              <a:buFont typeface="Arial" panose="020B0604020202020204" pitchFamily="34" charset="0"/>
              <a:buChar char="•"/>
            </a:pPr>
            <a:r>
              <a:rPr lang="sv-SE" sz="8000" dirty="0" err="1">
                <a:solidFill>
                  <a:schemeClr val="bg1"/>
                </a:solidFill>
                <a:effectLst/>
                <a:latin typeface="TimesNewRomanPSMT"/>
              </a:rPr>
              <a:t>Många</a:t>
            </a:r>
            <a:r>
              <a:rPr lang="sv-SE" sz="8000" dirty="0">
                <a:solidFill>
                  <a:schemeClr val="bg1"/>
                </a:solidFill>
                <a:effectLst/>
                <a:latin typeface="TimesNewRomanPSMT"/>
              </a:rPr>
              <a:t> medlemsklubbar </a:t>
            </a:r>
            <a:r>
              <a:rPr lang="sv-SE" sz="8000" dirty="0" err="1">
                <a:solidFill>
                  <a:schemeClr val="bg1"/>
                </a:solidFill>
                <a:effectLst/>
                <a:latin typeface="TimesNewRomanPSMT"/>
              </a:rPr>
              <a:t>hänvisar</a:t>
            </a:r>
            <a:r>
              <a:rPr lang="sv-SE" sz="8000" dirty="0">
                <a:solidFill>
                  <a:schemeClr val="bg1"/>
                </a:solidFill>
                <a:effectLst/>
                <a:latin typeface="TimesNewRomanPSMT"/>
              </a:rPr>
              <a:t> till att det endast </a:t>
            </a:r>
            <a:r>
              <a:rPr lang="sv-SE" sz="8000" dirty="0" err="1">
                <a:solidFill>
                  <a:schemeClr val="bg1"/>
                </a:solidFill>
                <a:effectLst/>
                <a:latin typeface="TimesNewRomanPSMT"/>
              </a:rPr>
              <a:t>är</a:t>
            </a:r>
            <a:r>
              <a:rPr lang="sv-SE" sz="8000" dirty="0">
                <a:solidFill>
                  <a:schemeClr val="bg1"/>
                </a:solidFill>
                <a:effectLst/>
                <a:latin typeface="TimesNewRomanPSMT"/>
              </a:rPr>
              <a:t> </a:t>
            </a:r>
            <a:r>
              <a:rPr lang="sv-SE" sz="8000" dirty="0" err="1">
                <a:solidFill>
                  <a:schemeClr val="bg1"/>
                </a:solidFill>
                <a:effectLst/>
                <a:latin typeface="TimesNewRomanPSMT"/>
              </a:rPr>
              <a:t>högsta</a:t>
            </a:r>
            <a:r>
              <a:rPr lang="sv-SE" sz="8000" dirty="0">
                <a:solidFill>
                  <a:schemeClr val="bg1"/>
                </a:solidFill>
                <a:effectLst/>
                <a:latin typeface="TimesNewRomanPSMT"/>
              </a:rPr>
              <a:t> politiska ledningen i kommunen som kan </a:t>
            </a:r>
            <a:r>
              <a:rPr lang="sv-SE" sz="8000" dirty="0" err="1">
                <a:solidFill>
                  <a:schemeClr val="bg1"/>
                </a:solidFill>
                <a:effectLst/>
                <a:latin typeface="TimesNewRomanPSMT"/>
              </a:rPr>
              <a:t>lösa</a:t>
            </a:r>
            <a:r>
              <a:rPr lang="sv-SE" sz="8000" dirty="0">
                <a:solidFill>
                  <a:schemeClr val="bg1"/>
                </a:solidFill>
                <a:effectLst/>
                <a:latin typeface="TimesNewRomanPSMT"/>
              </a:rPr>
              <a:t> deras </a:t>
            </a:r>
            <a:r>
              <a:rPr lang="sv-SE" sz="8000" dirty="0" err="1">
                <a:solidFill>
                  <a:schemeClr val="bg1"/>
                </a:solidFill>
                <a:effectLst/>
                <a:latin typeface="TimesNewRomanPSMT"/>
              </a:rPr>
              <a:t>ärenden</a:t>
            </a:r>
            <a:r>
              <a:rPr lang="sv-SE" sz="8000" dirty="0">
                <a:solidFill>
                  <a:schemeClr val="bg1"/>
                </a:solidFill>
                <a:effectLst/>
                <a:latin typeface="TimesNewRomanPSMT"/>
              </a:rPr>
              <a:t>, deras </a:t>
            </a:r>
            <a:r>
              <a:rPr lang="sv-SE" sz="8000" dirty="0" err="1">
                <a:solidFill>
                  <a:schemeClr val="bg1"/>
                </a:solidFill>
                <a:effectLst/>
                <a:latin typeface="TimesNewRomanPSMT"/>
              </a:rPr>
              <a:t>bedömning</a:t>
            </a:r>
            <a:r>
              <a:rPr lang="sv-SE" sz="8000" dirty="0">
                <a:solidFill>
                  <a:schemeClr val="bg1"/>
                </a:solidFill>
                <a:effectLst/>
                <a:latin typeface="TimesNewRomanPSMT"/>
              </a:rPr>
              <a:t> </a:t>
            </a:r>
            <a:r>
              <a:rPr lang="sv-SE" sz="8000" dirty="0" err="1">
                <a:solidFill>
                  <a:schemeClr val="bg1"/>
                </a:solidFill>
                <a:effectLst/>
                <a:latin typeface="TimesNewRomanPSMT"/>
              </a:rPr>
              <a:t>är</a:t>
            </a:r>
            <a:r>
              <a:rPr lang="sv-SE" sz="8000" dirty="0">
                <a:solidFill>
                  <a:schemeClr val="bg1"/>
                </a:solidFill>
                <a:effectLst/>
                <a:latin typeface="TimesNewRomanPSMT"/>
              </a:rPr>
              <a:t> att vi inte kan </a:t>
            </a:r>
            <a:r>
              <a:rPr lang="sv-SE" sz="8000" dirty="0" err="1">
                <a:solidFill>
                  <a:schemeClr val="bg1"/>
                </a:solidFill>
                <a:effectLst/>
                <a:latin typeface="TimesNewRomanPSMT"/>
              </a:rPr>
              <a:t>tillföra</a:t>
            </a:r>
            <a:r>
              <a:rPr lang="sv-SE" sz="8000" dirty="0">
                <a:solidFill>
                  <a:schemeClr val="bg1"/>
                </a:solidFill>
                <a:effectLst/>
                <a:latin typeface="TimesNewRomanPSMT"/>
              </a:rPr>
              <a:t> </a:t>
            </a:r>
            <a:r>
              <a:rPr lang="sv-SE" sz="8000" dirty="0" err="1">
                <a:solidFill>
                  <a:schemeClr val="bg1"/>
                </a:solidFill>
                <a:effectLst/>
                <a:latin typeface="TimesNewRomanPSMT"/>
              </a:rPr>
              <a:t>något</a:t>
            </a:r>
            <a:r>
              <a:rPr lang="sv-SE" sz="8000" dirty="0">
                <a:solidFill>
                  <a:schemeClr val="bg1"/>
                </a:solidFill>
                <a:effectLst/>
                <a:latin typeface="TimesNewRomanPSMT"/>
              </a:rPr>
              <a:t> samt att </a:t>
            </a:r>
            <a:r>
              <a:rPr lang="sv-SE" sz="8000" dirty="0" err="1">
                <a:solidFill>
                  <a:schemeClr val="bg1"/>
                </a:solidFill>
                <a:effectLst/>
                <a:latin typeface="TimesNewRomanPSMT"/>
              </a:rPr>
              <a:t>tjänstemännen</a:t>
            </a:r>
            <a:r>
              <a:rPr lang="sv-SE" sz="8000" dirty="0">
                <a:solidFill>
                  <a:schemeClr val="bg1"/>
                </a:solidFill>
                <a:effectLst/>
                <a:latin typeface="TimesNewRomanPSMT"/>
              </a:rPr>
              <a:t> i kommunen </a:t>
            </a:r>
            <a:r>
              <a:rPr lang="sv-SE" sz="8000" dirty="0" err="1">
                <a:solidFill>
                  <a:schemeClr val="bg1"/>
                </a:solidFill>
                <a:effectLst/>
                <a:latin typeface="TimesNewRomanPSMT"/>
              </a:rPr>
              <a:t>vågar</a:t>
            </a:r>
            <a:r>
              <a:rPr lang="sv-SE" sz="8000" dirty="0">
                <a:solidFill>
                  <a:schemeClr val="bg1"/>
                </a:solidFill>
                <a:effectLst/>
                <a:latin typeface="TimesNewRomanPSMT"/>
              </a:rPr>
              <a:t> inte ta egna initiativ, vilket </a:t>
            </a:r>
            <a:r>
              <a:rPr lang="sv-SE" sz="8000" dirty="0" err="1">
                <a:solidFill>
                  <a:schemeClr val="bg1"/>
                </a:solidFill>
                <a:effectLst/>
                <a:latin typeface="TimesNewRomanPSMT"/>
              </a:rPr>
              <a:t>gör</a:t>
            </a:r>
            <a:r>
              <a:rPr lang="sv-SE" sz="8000" dirty="0">
                <a:solidFill>
                  <a:schemeClr val="bg1"/>
                </a:solidFill>
                <a:effectLst/>
                <a:latin typeface="TimesNewRomanPSMT"/>
              </a:rPr>
              <a:t> att </a:t>
            </a:r>
            <a:r>
              <a:rPr lang="sv-SE" sz="8000" dirty="0" err="1">
                <a:solidFill>
                  <a:schemeClr val="bg1"/>
                </a:solidFill>
                <a:effectLst/>
                <a:latin typeface="TimesNewRomanPSMT"/>
              </a:rPr>
              <a:t>frågan</a:t>
            </a:r>
            <a:r>
              <a:rPr lang="sv-SE" sz="8000" dirty="0">
                <a:solidFill>
                  <a:schemeClr val="bg1"/>
                </a:solidFill>
                <a:effectLst/>
                <a:latin typeface="TimesNewRomanPSMT"/>
              </a:rPr>
              <a:t> hamnat i </a:t>
            </a:r>
            <a:r>
              <a:rPr lang="sv-SE" sz="8000" dirty="0" err="1">
                <a:solidFill>
                  <a:schemeClr val="bg1"/>
                </a:solidFill>
                <a:effectLst/>
                <a:latin typeface="TimesNewRomanPSMT"/>
              </a:rPr>
              <a:t>långbänk</a:t>
            </a:r>
            <a:r>
              <a:rPr lang="sv-SE" sz="8000" dirty="0">
                <a:solidFill>
                  <a:schemeClr val="bg1"/>
                </a:solidFill>
                <a:effectLst/>
                <a:latin typeface="TimesNewRomanPSMT"/>
              </a:rPr>
              <a:t> eller till ett icke beslut, vilket </a:t>
            </a:r>
            <a:r>
              <a:rPr lang="sv-SE" sz="8000" dirty="0" err="1">
                <a:solidFill>
                  <a:schemeClr val="bg1"/>
                </a:solidFill>
                <a:effectLst/>
                <a:latin typeface="TimesNewRomanPSMT"/>
              </a:rPr>
              <a:t>gör</a:t>
            </a:r>
            <a:r>
              <a:rPr lang="sv-SE" sz="8000" dirty="0">
                <a:solidFill>
                  <a:schemeClr val="bg1"/>
                </a:solidFill>
                <a:effectLst/>
                <a:latin typeface="TimesNewRomanPSMT"/>
              </a:rPr>
              <a:t> att medlemsklubbarna inte kan </a:t>
            </a:r>
            <a:r>
              <a:rPr lang="sv-SE" sz="8000" dirty="0" err="1">
                <a:solidFill>
                  <a:schemeClr val="bg1"/>
                </a:solidFill>
                <a:effectLst/>
                <a:latin typeface="TimesNewRomanPSMT"/>
              </a:rPr>
              <a:t>genomföra</a:t>
            </a:r>
            <a:r>
              <a:rPr lang="sv-SE" sz="8000" dirty="0">
                <a:solidFill>
                  <a:schemeClr val="bg1"/>
                </a:solidFill>
                <a:effectLst/>
                <a:latin typeface="TimesNewRomanPSMT"/>
              </a:rPr>
              <a:t> </a:t>
            </a:r>
            <a:r>
              <a:rPr lang="sv-SE" sz="8000" dirty="0" err="1">
                <a:solidFill>
                  <a:schemeClr val="bg1"/>
                </a:solidFill>
                <a:effectLst/>
                <a:latin typeface="TimesNewRomanPSMT"/>
              </a:rPr>
              <a:t>nödvändiga</a:t>
            </a:r>
            <a:r>
              <a:rPr lang="sv-SE" sz="8000" dirty="0">
                <a:solidFill>
                  <a:schemeClr val="bg1"/>
                </a:solidFill>
                <a:effectLst/>
                <a:latin typeface="TimesNewRomanPSMT"/>
              </a:rPr>
              <a:t> investeringar utan lever </a:t>
            </a:r>
            <a:r>
              <a:rPr lang="sv-SE" sz="8000" dirty="0" err="1">
                <a:solidFill>
                  <a:schemeClr val="bg1"/>
                </a:solidFill>
                <a:effectLst/>
                <a:latin typeface="TimesNewRomanPSMT"/>
              </a:rPr>
              <a:t>år</a:t>
            </a:r>
            <a:r>
              <a:rPr lang="sv-SE" sz="8000" dirty="0">
                <a:solidFill>
                  <a:schemeClr val="bg1"/>
                </a:solidFill>
                <a:effectLst/>
                <a:latin typeface="TimesNewRomanPSMT"/>
              </a:rPr>
              <a:t> </a:t>
            </a:r>
            <a:r>
              <a:rPr lang="sv-SE" sz="8000" dirty="0" err="1">
                <a:solidFill>
                  <a:schemeClr val="bg1"/>
                </a:solidFill>
                <a:effectLst/>
                <a:latin typeface="TimesNewRomanPSMT"/>
              </a:rPr>
              <a:t>från</a:t>
            </a:r>
            <a:r>
              <a:rPr lang="sv-SE" sz="8000" dirty="0">
                <a:solidFill>
                  <a:schemeClr val="bg1"/>
                </a:solidFill>
                <a:effectLst/>
                <a:latin typeface="TimesNewRomanPSMT"/>
              </a:rPr>
              <a:t> </a:t>
            </a:r>
            <a:r>
              <a:rPr lang="sv-SE" sz="8000" dirty="0" err="1">
                <a:solidFill>
                  <a:schemeClr val="bg1"/>
                </a:solidFill>
                <a:effectLst/>
                <a:latin typeface="TimesNewRomanPSMT"/>
              </a:rPr>
              <a:t>år</a:t>
            </a:r>
            <a:r>
              <a:rPr lang="sv-SE" sz="8000" dirty="0">
                <a:solidFill>
                  <a:schemeClr val="bg1"/>
                </a:solidFill>
                <a:effectLst/>
                <a:latin typeface="TimesNewRomanPSMT"/>
              </a:rPr>
              <a:t> </a:t>
            </a:r>
            <a:r>
              <a:rPr lang="sv-SE" sz="8000" dirty="0" err="1">
                <a:solidFill>
                  <a:schemeClr val="bg1"/>
                </a:solidFill>
                <a:effectLst/>
                <a:latin typeface="TimesNewRomanPSMT"/>
              </a:rPr>
              <a:t>pa</a:t>
            </a:r>
            <a:r>
              <a:rPr lang="sv-SE" sz="8000" dirty="0">
                <a:solidFill>
                  <a:schemeClr val="bg1"/>
                </a:solidFill>
                <a:effectLst/>
                <a:latin typeface="TimesNewRomanPSMT"/>
              </a:rPr>
              <a:t>̊ dispens.</a:t>
            </a:r>
            <a:br>
              <a:rPr lang="sv-SE" sz="8000" dirty="0">
                <a:solidFill>
                  <a:schemeClr val="bg1"/>
                </a:solidFill>
                <a:effectLst/>
                <a:latin typeface="TimesNewRomanPSMT"/>
              </a:rPr>
            </a:br>
            <a:r>
              <a:rPr lang="sv-SE" sz="8000" dirty="0">
                <a:solidFill>
                  <a:schemeClr val="bg1"/>
                </a:solidFill>
                <a:effectLst/>
                <a:latin typeface="TimesNewRomanPSMT"/>
              </a:rPr>
              <a:t> </a:t>
            </a:r>
            <a:endParaRPr lang="sv-SE" sz="8000" dirty="0">
              <a:solidFill>
                <a:schemeClr val="bg1"/>
              </a:solidFill>
              <a:effectLst/>
            </a:endParaRPr>
          </a:p>
          <a:p>
            <a:pPr marL="457200" indent="-457200" algn="l">
              <a:buFont typeface="Arial" panose="020B0604020202020204" pitchFamily="34" charset="0"/>
              <a:buChar char="•"/>
            </a:pPr>
            <a:r>
              <a:rPr lang="sv-SE" sz="8000" dirty="0">
                <a:solidFill>
                  <a:schemeClr val="bg1"/>
                </a:solidFill>
                <a:effectLst/>
                <a:latin typeface="TimesNewRomanPSMT"/>
              </a:rPr>
              <a:t>Kommunerna vill </a:t>
            </a:r>
            <a:r>
              <a:rPr lang="sv-SE" sz="8000" dirty="0" err="1">
                <a:solidFill>
                  <a:schemeClr val="bg1"/>
                </a:solidFill>
                <a:effectLst/>
                <a:latin typeface="TimesNewRomanPSMT"/>
              </a:rPr>
              <a:t>ga</a:t>
            </a:r>
            <a:r>
              <a:rPr lang="sv-SE" sz="8000" dirty="0">
                <a:solidFill>
                  <a:schemeClr val="bg1"/>
                </a:solidFill>
                <a:effectLst/>
                <a:latin typeface="TimesNewRomanPSMT"/>
              </a:rPr>
              <a:t>̊ mot </a:t>
            </a:r>
            <a:r>
              <a:rPr lang="sv-SE" sz="8000" dirty="0" err="1">
                <a:solidFill>
                  <a:schemeClr val="bg1"/>
                </a:solidFill>
                <a:effectLst/>
                <a:latin typeface="TimesNewRomanPSMT"/>
              </a:rPr>
              <a:t>större</a:t>
            </a:r>
            <a:r>
              <a:rPr lang="sv-SE" sz="8000" dirty="0">
                <a:solidFill>
                  <a:schemeClr val="bg1"/>
                </a:solidFill>
                <a:effectLst/>
                <a:latin typeface="TimesNewRomanPSMT"/>
              </a:rPr>
              <a:t> marinor </a:t>
            </a:r>
            <a:r>
              <a:rPr lang="sv-SE" sz="8000" dirty="0" err="1">
                <a:solidFill>
                  <a:schemeClr val="bg1"/>
                </a:solidFill>
                <a:effectLst/>
                <a:latin typeface="TimesNewRomanPSMT"/>
              </a:rPr>
              <a:t>uppställningsområden</a:t>
            </a:r>
            <a:r>
              <a:rPr lang="sv-SE" sz="8000" dirty="0">
                <a:solidFill>
                  <a:schemeClr val="bg1"/>
                </a:solidFill>
                <a:effectLst/>
                <a:latin typeface="TimesNewRomanPSMT"/>
              </a:rPr>
              <a:t> m.m. </a:t>
            </a:r>
            <a:r>
              <a:rPr lang="sv-SE" sz="8000" dirty="0" err="1">
                <a:solidFill>
                  <a:schemeClr val="bg1"/>
                </a:solidFill>
                <a:effectLst/>
                <a:latin typeface="TimesNewRomanPSMT"/>
              </a:rPr>
              <a:t>för</a:t>
            </a:r>
            <a:r>
              <a:rPr lang="sv-SE" sz="8000" dirty="0">
                <a:solidFill>
                  <a:schemeClr val="bg1"/>
                </a:solidFill>
                <a:effectLst/>
                <a:latin typeface="TimesNewRomanPSMT"/>
              </a:rPr>
              <a:t> att centralisera </a:t>
            </a:r>
            <a:r>
              <a:rPr lang="sv-SE" sz="8000" dirty="0" err="1">
                <a:solidFill>
                  <a:schemeClr val="bg1"/>
                </a:solidFill>
                <a:effectLst/>
                <a:latin typeface="TimesNewRomanPSMT"/>
              </a:rPr>
              <a:t>båtlivet</a:t>
            </a:r>
            <a:r>
              <a:rPr lang="sv-SE" sz="8000" dirty="0">
                <a:solidFill>
                  <a:schemeClr val="bg1"/>
                </a:solidFill>
                <a:effectLst/>
                <a:latin typeface="TimesNewRomanPSMT"/>
              </a:rPr>
              <a:t> så att det ska passa kommunernas strategiska utvecklingsplaner. </a:t>
            </a:r>
            <a:r>
              <a:rPr lang="sv-SE" sz="8000" dirty="0" err="1">
                <a:solidFill>
                  <a:schemeClr val="bg1"/>
                </a:solidFill>
                <a:effectLst/>
                <a:latin typeface="TimesNewRomanPSMT"/>
              </a:rPr>
              <a:t>Längst</a:t>
            </a:r>
            <a:r>
              <a:rPr lang="sv-SE" sz="8000" dirty="0">
                <a:solidFill>
                  <a:schemeClr val="bg1"/>
                </a:solidFill>
                <a:effectLst/>
                <a:latin typeface="TimesNewRomanPSMT"/>
              </a:rPr>
              <a:t> i en </a:t>
            </a:r>
            <a:r>
              <a:rPr lang="sv-SE" sz="8000" dirty="0" err="1">
                <a:solidFill>
                  <a:schemeClr val="bg1"/>
                </a:solidFill>
                <a:effectLst/>
                <a:latin typeface="TimesNewRomanPSMT"/>
              </a:rPr>
              <a:t>sådan</a:t>
            </a:r>
            <a:r>
              <a:rPr lang="sv-SE" sz="8000" dirty="0">
                <a:solidFill>
                  <a:schemeClr val="bg1"/>
                </a:solidFill>
                <a:effectLst/>
                <a:latin typeface="TimesNewRomanPSMT"/>
              </a:rPr>
              <a:t> centraliseringsutveckling kan vi se i </a:t>
            </a:r>
            <a:r>
              <a:rPr lang="sv-SE" sz="8000" dirty="0" err="1">
                <a:solidFill>
                  <a:schemeClr val="bg1"/>
                </a:solidFill>
                <a:effectLst/>
                <a:latin typeface="TimesNewRomanPSMT"/>
              </a:rPr>
              <a:t>Västerås</a:t>
            </a:r>
            <a:r>
              <a:rPr lang="sv-SE" sz="8000" dirty="0">
                <a:solidFill>
                  <a:schemeClr val="bg1"/>
                </a:solidFill>
                <a:effectLst/>
                <a:latin typeface="TimesNewRomanPSMT"/>
              </a:rPr>
              <a:t>, </a:t>
            </a:r>
            <a:r>
              <a:rPr lang="sv-SE" sz="8000" dirty="0" err="1">
                <a:solidFill>
                  <a:schemeClr val="bg1"/>
                </a:solidFill>
                <a:effectLst/>
                <a:latin typeface="TimesNewRomanPSMT"/>
              </a:rPr>
              <a:t>där</a:t>
            </a:r>
            <a:r>
              <a:rPr lang="sv-SE" sz="8000" dirty="0">
                <a:solidFill>
                  <a:schemeClr val="bg1"/>
                </a:solidFill>
                <a:effectLst/>
                <a:latin typeface="TimesNewRomanPSMT"/>
              </a:rPr>
              <a:t> </a:t>
            </a:r>
            <a:r>
              <a:rPr lang="sv-SE" sz="8000" dirty="0" err="1">
                <a:solidFill>
                  <a:schemeClr val="bg1"/>
                </a:solidFill>
                <a:effectLst/>
                <a:latin typeface="TimesNewRomanPSMT"/>
              </a:rPr>
              <a:t>båtplatser</a:t>
            </a:r>
            <a:r>
              <a:rPr lang="sv-SE" sz="8000" dirty="0">
                <a:solidFill>
                  <a:schemeClr val="bg1"/>
                </a:solidFill>
                <a:effectLst/>
                <a:latin typeface="TimesNewRomanPSMT"/>
              </a:rPr>
              <a:t> och </a:t>
            </a:r>
            <a:r>
              <a:rPr lang="sv-SE" sz="8000" dirty="0" err="1">
                <a:solidFill>
                  <a:schemeClr val="bg1"/>
                </a:solidFill>
                <a:effectLst/>
                <a:latin typeface="TimesNewRomanPSMT"/>
              </a:rPr>
              <a:t>uppläggningsplatser</a:t>
            </a:r>
            <a:r>
              <a:rPr lang="sv-SE" sz="8000" dirty="0">
                <a:solidFill>
                  <a:schemeClr val="bg1"/>
                </a:solidFill>
                <a:effectLst/>
                <a:latin typeface="TimesNewRomanPSMT"/>
              </a:rPr>
              <a:t> i stort sett </a:t>
            </a:r>
            <a:r>
              <a:rPr lang="sv-SE" sz="8000" dirty="0" err="1">
                <a:solidFill>
                  <a:schemeClr val="bg1"/>
                </a:solidFill>
                <a:effectLst/>
                <a:latin typeface="TimesNewRomanPSMT"/>
              </a:rPr>
              <a:t>är</a:t>
            </a:r>
            <a:r>
              <a:rPr lang="sv-SE" sz="8000" dirty="0">
                <a:solidFill>
                  <a:schemeClr val="bg1"/>
                </a:solidFill>
                <a:effectLst/>
                <a:latin typeface="TimesNewRomanPSMT"/>
              </a:rPr>
              <a:t> centraliserad till </a:t>
            </a:r>
            <a:r>
              <a:rPr lang="sv-SE" sz="8000" dirty="0" err="1">
                <a:solidFill>
                  <a:schemeClr val="bg1"/>
                </a:solidFill>
                <a:effectLst/>
                <a:latin typeface="TimesNewRomanPSMT"/>
              </a:rPr>
              <a:t>tva</a:t>
            </a:r>
            <a:r>
              <a:rPr lang="sv-SE" sz="8000" dirty="0">
                <a:solidFill>
                  <a:schemeClr val="bg1"/>
                </a:solidFill>
                <a:effectLst/>
                <a:latin typeface="TimesNewRomanPSMT"/>
              </a:rPr>
              <a:t>̊ monopolister, kommunen och VFB AB, med </a:t>
            </a:r>
            <a:r>
              <a:rPr lang="sv-SE" sz="8000" dirty="0" err="1">
                <a:solidFill>
                  <a:schemeClr val="bg1"/>
                </a:solidFill>
                <a:effectLst/>
                <a:latin typeface="TimesNewRomanPSMT"/>
              </a:rPr>
              <a:t>något</a:t>
            </a:r>
            <a:r>
              <a:rPr lang="sv-SE" sz="8000" dirty="0">
                <a:solidFill>
                  <a:schemeClr val="bg1"/>
                </a:solidFill>
                <a:effectLst/>
                <a:latin typeface="TimesNewRomanPSMT"/>
              </a:rPr>
              <a:t> undantag. </a:t>
            </a:r>
          </a:p>
          <a:p>
            <a:pPr marL="457200" indent="-457200" algn="l">
              <a:buFont typeface="Arial" panose="020B0604020202020204" pitchFamily="34" charset="0"/>
              <a:buChar char="•"/>
            </a:pPr>
            <a:endParaRPr lang="sv-SE" sz="8000" dirty="0">
              <a:solidFill>
                <a:schemeClr val="bg1"/>
              </a:solidFill>
              <a:effectLst/>
              <a:latin typeface="TimesNewRomanPSMT"/>
            </a:endParaRPr>
          </a:p>
          <a:p>
            <a:pPr marL="457200" indent="-457200" algn="l">
              <a:buFont typeface="Arial" panose="020B0604020202020204" pitchFamily="34" charset="0"/>
              <a:buChar char="•"/>
            </a:pPr>
            <a:r>
              <a:rPr lang="sv-SE" sz="8000" dirty="0" err="1">
                <a:solidFill>
                  <a:schemeClr val="bg1"/>
                </a:solidFill>
                <a:effectLst/>
                <a:latin typeface="TimesNewRomanPSMT"/>
              </a:rPr>
              <a:t>Även</a:t>
            </a:r>
            <a:r>
              <a:rPr lang="sv-SE" sz="8000" dirty="0">
                <a:solidFill>
                  <a:schemeClr val="bg1"/>
                </a:solidFill>
                <a:effectLst/>
                <a:latin typeface="TimesNewRomanPSMT"/>
              </a:rPr>
              <a:t> i Eskilstuna </a:t>
            </a:r>
            <a:r>
              <a:rPr lang="sv-SE" sz="8000" dirty="0" err="1">
                <a:solidFill>
                  <a:schemeClr val="bg1"/>
                </a:solidFill>
                <a:effectLst/>
                <a:latin typeface="TimesNewRomanPSMT"/>
              </a:rPr>
              <a:t>området</a:t>
            </a:r>
            <a:r>
              <a:rPr lang="sv-SE" sz="8000" dirty="0">
                <a:solidFill>
                  <a:schemeClr val="bg1"/>
                </a:solidFill>
                <a:effectLst/>
                <a:latin typeface="TimesNewRomanPSMT"/>
              </a:rPr>
              <a:t> kan man se liknande utveckling/tendenser, vilket i framtiden skulle kunna hemma medlemsklubbarnas utveckling samt </a:t>
            </a:r>
            <a:r>
              <a:rPr lang="sv-SE" sz="8000" dirty="0" err="1">
                <a:solidFill>
                  <a:schemeClr val="bg1"/>
                </a:solidFill>
                <a:effectLst/>
                <a:latin typeface="TimesNewRomanPSMT"/>
              </a:rPr>
              <a:t>öka</a:t>
            </a:r>
            <a:r>
              <a:rPr lang="sv-SE" sz="8000" dirty="0">
                <a:solidFill>
                  <a:schemeClr val="bg1"/>
                </a:solidFill>
                <a:effectLst/>
                <a:latin typeface="TimesNewRomanPSMT"/>
              </a:rPr>
              <a:t> kostnaden </a:t>
            </a:r>
            <a:r>
              <a:rPr lang="sv-SE" sz="8000" dirty="0" err="1">
                <a:solidFill>
                  <a:schemeClr val="bg1"/>
                </a:solidFill>
                <a:effectLst/>
                <a:latin typeface="TimesNewRomanPSMT"/>
              </a:rPr>
              <a:t>för</a:t>
            </a:r>
            <a:r>
              <a:rPr lang="sv-SE" sz="8000" dirty="0">
                <a:solidFill>
                  <a:schemeClr val="bg1"/>
                </a:solidFill>
                <a:effectLst/>
                <a:latin typeface="TimesNewRomanPSMT"/>
              </a:rPr>
              <a:t> den enskilde </a:t>
            </a:r>
            <a:r>
              <a:rPr lang="sv-SE" sz="8000" dirty="0" err="1">
                <a:solidFill>
                  <a:schemeClr val="bg1"/>
                </a:solidFill>
                <a:effectLst/>
                <a:latin typeface="TimesNewRomanPSMT"/>
              </a:rPr>
              <a:t>båtklubbsmedlemmen</a:t>
            </a:r>
            <a:r>
              <a:rPr lang="sv-SE" sz="8000" dirty="0">
                <a:solidFill>
                  <a:schemeClr val="bg1"/>
                </a:solidFill>
                <a:effectLst/>
                <a:latin typeface="TimesNewRomanPSMT"/>
              </a:rPr>
              <a:t> och </a:t>
            </a:r>
            <a:r>
              <a:rPr lang="sv-SE" sz="8000" dirty="0" err="1">
                <a:solidFill>
                  <a:schemeClr val="bg1"/>
                </a:solidFill>
                <a:effectLst/>
                <a:latin typeface="TimesNewRomanPSMT"/>
              </a:rPr>
              <a:t>båtägaren</a:t>
            </a:r>
            <a:r>
              <a:rPr lang="sv-SE" sz="8000" dirty="0">
                <a:solidFill>
                  <a:schemeClr val="bg1"/>
                </a:solidFill>
                <a:effectLst/>
                <a:latin typeface="TimesNewRomanPSMT"/>
              </a:rPr>
              <a:t>, vilket torde </a:t>
            </a:r>
            <a:r>
              <a:rPr lang="sv-SE" sz="8000" dirty="0" err="1">
                <a:solidFill>
                  <a:schemeClr val="bg1"/>
                </a:solidFill>
                <a:effectLst/>
                <a:latin typeface="TimesNewRomanPSMT"/>
              </a:rPr>
              <a:t>försvåra</a:t>
            </a:r>
            <a:r>
              <a:rPr lang="sv-SE" sz="8000" dirty="0">
                <a:solidFill>
                  <a:schemeClr val="bg1"/>
                </a:solidFill>
                <a:effectLst/>
                <a:latin typeface="TimesNewRomanPSMT"/>
              </a:rPr>
              <a:t> framtida rekrytering till </a:t>
            </a:r>
            <a:r>
              <a:rPr lang="sv-SE" sz="8000" dirty="0" err="1">
                <a:solidFill>
                  <a:schemeClr val="bg1"/>
                </a:solidFill>
                <a:effectLst/>
                <a:latin typeface="TimesNewRomanPSMT"/>
              </a:rPr>
              <a:t>båtsporten</a:t>
            </a:r>
            <a:r>
              <a:rPr lang="sv-SE" sz="8000" dirty="0">
                <a:solidFill>
                  <a:schemeClr val="bg1"/>
                </a:solidFill>
                <a:effectLst/>
                <a:latin typeface="TimesNewRomanPSMT"/>
              </a:rPr>
              <a:t>. </a:t>
            </a:r>
            <a:br>
              <a:rPr lang="sv-SE" sz="8000" dirty="0">
                <a:solidFill>
                  <a:schemeClr val="bg1"/>
                </a:solidFill>
                <a:effectLst/>
                <a:latin typeface="TimesNewRomanPSMT"/>
              </a:rPr>
            </a:br>
            <a:endParaRPr lang="sv-SE" sz="8000" dirty="0">
              <a:solidFill>
                <a:schemeClr val="bg1"/>
              </a:solidFill>
              <a:effectLst/>
            </a:endParaRPr>
          </a:p>
          <a:p>
            <a:pPr algn="l"/>
            <a:br>
              <a:rPr lang="sv-SE" dirty="0">
                <a:solidFill>
                  <a:schemeClr val="bg1"/>
                </a:solidFill>
              </a:rPr>
            </a:br>
            <a:endParaRPr lang="sv-SE" dirty="0">
              <a:solidFill>
                <a:schemeClr val="bg1"/>
              </a:solidFill>
            </a:endParaRPr>
          </a:p>
          <a:p>
            <a:endParaRPr lang="sv-SE" dirty="0">
              <a:solidFill>
                <a:schemeClr val="bg1"/>
              </a:solidFill>
            </a:endParaRPr>
          </a:p>
        </p:txBody>
      </p:sp>
      <p:pic>
        <p:nvPicPr>
          <p:cNvPr id="51" name="Bildobjekt 50" descr="En bild som visar symbol, clipart, Grafik, logotyp&#10;&#10;AI-genererat innehåll kan vara felaktigt.">
            <a:extLst>
              <a:ext uri="{FF2B5EF4-FFF2-40B4-BE49-F238E27FC236}">
                <a16:creationId xmlns:a16="http://schemas.microsoft.com/office/drawing/2014/main" id="{EA71D995-175D-1021-3268-4BDD4C1DFE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6561" y="73156"/>
            <a:ext cx="788126" cy="773264"/>
          </a:xfrm>
          <a:prstGeom prst="rect">
            <a:avLst/>
          </a:prstGeom>
        </p:spPr>
      </p:pic>
      <p:sp>
        <p:nvSpPr>
          <p:cNvPr id="55" name="textruta 54">
            <a:extLst>
              <a:ext uri="{FF2B5EF4-FFF2-40B4-BE49-F238E27FC236}">
                <a16:creationId xmlns:a16="http://schemas.microsoft.com/office/drawing/2014/main" id="{DF81E93C-3D4E-80A5-5D9F-19B8E3E8DC7F}"/>
              </a:ext>
            </a:extLst>
          </p:cNvPr>
          <p:cNvSpPr txBox="1"/>
          <p:nvPr/>
        </p:nvSpPr>
        <p:spPr>
          <a:xfrm>
            <a:off x="1561737" y="357136"/>
            <a:ext cx="3535680" cy="369332"/>
          </a:xfrm>
          <a:prstGeom prst="rect">
            <a:avLst/>
          </a:prstGeom>
          <a:noFill/>
        </p:spPr>
        <p:txBody>
          <a:bodyPr wrap="square" rtlCol="0">
            <a:spAutoFit/>
          </a:bodyPr>
          <a:lstStyle/>
          <a:p>
            <a:r>
              <a:rPr lang="sv-SE" b="1" dirty="0"/>
              <a:t>Mälarens Båtförbund</a:t>
            </a:r>
          </a:p>
        </p:txBody>
      </p:sp>
    </p:spTree>
    <p:extLst>
      <p:ext uri="{BB962C8B-B14F-4D97-AF65-F5344CB8AC3E}">
        <p14:creationId xmlns:p14="http://schemas.microsoft.com/office/powerpoint/2010/main" val="32295760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AFE1DA-558D-B9A7-44FE-B2DD6FD36F7D}"/>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C4D89D6C-1CEB-B320-D796-431377097C94}"/>
              </a:ext>
            </a:extLst>
          </p:cNvPr>
          <p:cNvSpPr>
            <a:spLocks noGrp="1"/>
          </p:cNvSpPr>
          <p:nvPr>
            <p:ph type="ctrTitle"/>
          </p:nvPr>
        </p:nvSpPr>
        <p:spPr>
          <a:xfrm>
            <a:off x="436880" y="901337"/>
            <a:ext cx="11369040" cy="698863"/>
          </a:xfrm>
        </p:spPr>
        <p:style>
          <a:lnRef idx="2">
            <a:schemeClr val="accent1">
              <a:shade val="15000"/>
            </a:schemeClr>
          </a:lnRef>
          <a:fillRef idx="1">
            <a:schemeClr val="accent1"/>
          </a:fillRef>
          <a:effectRef idx="0">
            <a:schemeClr val="accent1"/>
          </a:effectRef>
          <a:fontRef idx="minor">
            <a:schemeClr val="lt1"/>
          </a:fontRef>
        </p:style>
        <p:txBody>
          <a:bodyPr>
            <a:normAutofit/>
          </a:bodyPr>
          <a:lstStyle/>
          <a:p>
            <a:r>
              <a:rPr lang="sv-SE" sz="2400" b="1" dirty="0" err="1">
                <a:solidFill>
                  <a:schemeClr val="bg1"/>
                </a:solidFill>
                <a:effectLst/>
                <a:latin typeface="TimesNewRomanPS"/>
              </a:rPr>
              <a:t>Sammanställning</a:t>
            </a:r>
            <a:r>
              <a:rPr lang="sv-SE" sz="2400" b="1" dirty="0">
                <a:solidFill>
                  <a:schemeClr val="bg1"/>
                </a:solidFill>
                <a:effectLst/>
                <a:latin typeface="TimesNewRomanPS"/>
              </a:rPr>
              <a:t> av </a:t>
            </a:r>
            <a:r>
              <a:rPr lang="sv-SE" sz="2400" b="1" dirty="0" err="1">
                <a:solidFill>
                  <a:schemeClr val="bg1"/>
                </a:solidFill>
                <a:effectLst/>
                <a:latin typeface="TimesNewRomanPS"/>
              </a:rPr>
              <a:t>Mälarens</a:t>
            </a:r>
            <a:r>
              <a:rPr lang="sv-SE" sz="2400" b="1" dirty="0">
                <a:solidFill>
                  <a:schemeClr val="bg1"/>
                </a:solidFill>
                <a:effectLst/>
                <a:latin typeface="TimesNewRomanPS"/>
              </a:rPr>
              <a:t> </a:t>
            </a:r>
            <a:r>
              <a:rPr lang="sv-SE" sz="2400" b="1" dirty="0" err="1">
                <a:solidFill>
                  <a:schemeClr val="bg1"/>
                </a:solidFill>
                <a:effectLst/>
                <a:latin typeface="TimesNewRomanPS"/>
              </a:rPr>
              <a:t>Båtförbunds</a:t>
            </a:r>
            <a:r>
              <a:rPr lang="sv-SE" sz="2400" b="1" dirty="0">
                <a:solidFill>
                  <a:schemeClr val="bg1"/>
                </a:solidFill>
                <a:effectLst/>
                <a:latin typeface="TimesNewRomanPS"/>
              </a:rPr>
              <a:t> </a:t>
            </a:r>
            <a:r>
              <a:rPr lang="sv-SE" sz="2400" b="1" dirty="0" err="1">
                <a:solidFill>
                  <a:schemeClr val="bg1"/>
                </a:solidFill>
                <a:effectLst/>
                <a:latin typeface="TimesNewRomanPS"/>
              </a:rPr>
              <a:t>frågeställningar</a:t>
            </a:r>
            <a:r>
              <a:rPr lang="sv-SE" sz="2400" b="1" dirty="0">
                <a:solidFill>
                  <a:schemeClr val="bg1"/>
                </a:solidFill>
                <a:effectLst/>
                <a:latin typeface="TimesNewRomanPS"/>
              </a:rPr>
              <a:t> till medlemsklubbarna </a:t>
            </a:r>
            <a:br>
              <a:rPr lang="sv-SE" sz="800" dirty="0">
                <a:solidFill>
                  <a:schemeClr val="bg1"/>
                </a:solidFill>
                <a:effectLst/>
              </a:rPr>
            </a:br>
            <a:endParaRPr lang="sv-SE" sz="1600" dirty="0">
              <a:solidFill>
                <a:schemeClr val="bg1"/>
              </a:solidFill>
            </a:endParaRPr>
          </a:p>
        </p:txBody>
      </p:sp>
      <p:sp>
        <p:nvSpPr>
          <p:cNvPr id="3" name="Underrubrik 2">
            <a:extLst>
              <a:ext uri="{FF2B5EF4-FFF2-40B4-BE49-F238E27FC236}">
                <a16:creationId xmlns:a16="http://schemas.microsoft.com/office/drawing/2014/main" id="{E1890DB4-B55F-9450-7340-C15B80A05EB4}"/>
              </a:ext>
            </a:extLst>
          </p:cNvPr>
          <p:cNvSpPr>
            <a:spLocks noGrp="1"/>
          </p:cNvSpPr>
          <p:nvPr>
            <p:ph type="subTitle" idx="1"/>
          </p:nvPr>
        </p:nvSpPr>
        <p:spPr>
          <a:xfrm>
            <a:off x="436880" y="1600200"/>
            <a:ext cx="11369040" cy="4973320"/>
          </a:xfrm>
          <a:solidFill>
            <a:srgbClr val="0070C0"/>
          </a:solidFill>
          <a:ln>
            <a:solidFill>
              <a:schemeClr val="accent1"/>
            </a:solidFill>
          </a:ln>
        </p:spPr>
        <p:txBody>
          <a:bodyPr>
            <a:normAutofit/>
          </a:bodyPr>
          <a:lstStyle/>
          <a:p>
            <a:pPr algn="l"/>
            <a:endParaRPr lang="sv-SE" dirty="0">
              <a:solidFill>
                <a:schemeClr val="bg1"/>
              </a:solidFill>
            </a:endParaRPr>
          </a:p>
          <a:p>
            <a:pPr algn="l"/>
            <a:endParaRPr lang="sv-SE" sz="1800" dirty="0">
              <a:solidFill>
                <a:schemeClr val="bg1"/>
              </a:solidFill>
              <a:effectLst/>
              <a:latin typeface="TimesNewRomanPSMT"/>
            </a:endParaRPr>
          </a:p>
          <a:p>
            <a:pPr marL="342900" indent="-342900" algn="l">
              <a:buFont typeface="Arial" panose="020B0604020202020204" pitchFamily="34" charset="0"/>
              <a:buChar char="•"/>
            </a:pPr>
            <a:r>
              <a:rPr lang="sv-SE" sz="2000" dirty="0" err="1">
                <a:solidFill>
                  <a:schemeClr val="bg1"/>
                </a:solidFill>
                <a:effectLst/>
                <a:latin typeface="TimesNewRomanPSMT"/>
              </a:rPr>
              <a:t>Samfällighetsfrågor</a:t>
            </a:r>
            <a:r>
              <a:rPr lang="sv-SE" sz="2000" dirty="0">
                <a:solidFill>
                  <a:schemeClr val="bg1"/>
                </a:solidFill>
                <a:effectLst/>
                <a:latin typeface="TimesNewRomanPSMT"/>
              </a:rPr>
              <a:t> </a:t>
            </a:r>
            <a:r>
              <a:rPr lang="sv-SE" sz="2000" dirty="0" err="1">
                <a:solidFill>
                  <a:schemeClr val="bg1"/>
                </a:solidFill>
                <a:effectLst/>
                <a:latin typeface="TimesNewRomanPSMT"/>
              </a:rPr>
              <a:t>där</a:t>
            </a:r>
            <a:r>
              <a:rPr lang="sv-SE" sz="2000" dirty="0">
                <a:solidFill>
                  <a:schemeClr val="bg1"/>
                </a:solidFill>
                <a:effectLst/>
                <a:latin typeface="TimesNewRomanPSMT"/>
              </a:rPr>
              <a:t> kommunen eller kontrakt/avtal </a:t>
            </a:r>
            <a:r>
              <a:rPr lang="sv-SE" sz="2000" dirty="0" err="1">
                <a:solidFill>
                  <a:schemeClr val="bg1"/>
                </a:solidFill>
                <a:effectLst/>
                <a:latin typeface="TimesNewRomanPSMT"/>
              </a:rPr>
              <a:t>är</a:t>
            </a:r>
            <a:r>
              <a:rPr lang="sv-SE" sz="2000" dirty="0">
                <a:solidFill>
                  <a:schemeClr val="bg1"/>
                </a:solidFill>
                <a:effectLst/>
                <a:latin typeface="TimesNewRomanPSMT"/>
              </a:rPr>
              <a:t> otydliga. </a:t>
            </a:r>
            <a:endParaRPr lang="sv-SE" sz="2000" dirty="0">
              <a:solidFill>
                <a:schemeClr val="bg1"/>
              </a:solidFill>
              <a:effectLst/>
            </a:endParaRPr>
          </a:p>
          <a:p>
            <a:pPr marL="342900" indent="-342900" algn="l">
              <a:buFont typeface="Arial" panose="020B0604020202020204" pitchFamily="34" charset="0"/>
              <a:buChar char="•"/>
            </a:pPr>
            <a:endParaRPr lang="sv-SE" sz="2000" dirty="0">
              <a:solidFill>
                <a:schemeClr val="bg1"/>
              </a:solidFill>
              <a:latin typeface="TimesNewRomanPSMT"/>
            </a:endParaRPr>
          </a:p>
          <a:p>
            <a:pPr marL="342900" indent="-342900" algn="l">
              <a:buFont typeface="Arial" panose="020B0604020202020204" pitchFamily="34" charset="0"/>
              <a:buChar char="•"/>
            </a:pPr>
            <a:r>
              <a:rPr lang="sv-SE" sz="2000" dirty="0">
                <a:solidFill>
                  <a:schemeClr val="bg1"/>
                </a:solidFill>
                <a:effectLst/>
                <a:latin typeface="TimesNewRomanPSMT"/>
              </a:rPr>
              <a:t>Reglering av vattendrag, av </a:t>
            </a:r>
            <a:r>
              <a:rPr lang="sv-SE" sz="2000" dirty="0" err="1">
                <a:solidFill>
                  <a:schemeClr val="bg1"/>
                </a:solidFill>
                <a:effectLst/>
                <a:latin typeface="TimesNewRomanPSMT"/>
              </a:rPr>
              <a:t>Länsstyrelsen</a:t>
            </a:r>
            <a:r>
              <a:rPr lang="sv-SE" sz="2000" dirty="0">
                <a:solidFill>
                  <a:schemeClr val="bg1"/>
                </a:solidFill>
                <a:effectLst/>
                <a:latin typeface="TimesNewRomanPSMT"/>
              </a:rPr>
              <a:t> och kommunen, vilket </a:t>
            </a:r>
            <a:r>
              <a:rPr lang="sv-SE" sz="2000" dirty="0" err="1">
                <a:solidFill>
                  <a:schemeClr val="bg1"/>
                </a:solidFill>
                <a:effectLst/>
                <a:latin typeface="TimesNewRomanPSMT"/>
              </a:rPr>
              <a:t>påverkar</a:t>
            </a:r>
            <a:r>
              <a:rPr lang="sv-SE" sz="2000" dirty="0">
                <a:solidFill>
                  <a:schemeClr val="bg1"/>
                </a:solidFill>
                <a:effectLst/>
                <a:latin typeface="TimesNewRomanPSMT"/>
              </a:rPr>
              <a:t> medlemsklubbarnas </a:t>
            </a:r>
            <a:r>
              <a:rPr lang="sv-SE" sz="2000" dirty="0" err="1">
                <a:solidFill>
                  <a:schemeClr val="bg1"/>
                </a:solidFill>
                <a:effectLst/>
                <a:latin typeface="TimesNewRomanPSMT"/>
              </a:rPr>
              <a:t>anläggningar</a:t>
            </a:r>
            <a:r>
              <a:rPr lang="sv-SE" sz="2000" dirty="0">
                <a:solidFill>
                  <a:schemeClr val="bg1"/>
                </a:solidFill>
                <a:effectLst/>
                <a:latin typeface="TimesNewRomanPSMT"/>
              </a:rPr>
              <a:t> m.m. </a:t>
            </a:r>
            <a:endParaRPr lang="sv-SE" sz="2000" dirty="0">
              <a:solidFill>
                <a:schemeClr val="bg1"/>
              </a:solidFill>
              <a:effectLst/>
            </a:endParaRPr>
          </a:p>
          <a:p>
            <a:pPr marL="342900" indent="-342900" algn="l">
              <a:buFont typeface="Arial" panose="020B0604020202020204" pitchFamily="34" charset="0"/>
              <a:buChar char="•"/>
            </a:pPr>
            <a:endParaRPr lang="sv-SE" sz="2000" dirty="0">
              <a:solidFill>
                <a:schemeClr val="bg1"/>
              </a:solidFill>
              <a:effectLst/>
              <a:latin typeface="TimesNewRomanPSMT"/>
            </a:endParaRPr>
          </a:p>
          <a:p>
            <a:pPr marL="342900" indent="-342900" algn="l">
              <a:buFont typeface="Arial" panose="020B0604020202020204" pitchFamily="34" charset="0"/>
              <a:buChar char="•"/>
            </a:pPr>
            <a:r>
              <a:rPr lang="sv-SE" sz="2000" dirty="0" err="1">
                <a:solidFill>
                  <a:schemeClr val="bg1"/>
                </a:solidFill>
                <a:effectLst/>
                <a:latin typeface="TimesNewRomanPSMT"/>
              </a:rPr>
              <a:t>XRF-mätning</a:t>
            </a:r>
            <a:r>
              <a:rPr lang="sv-SE" sz="2000" dirty="0">
                <a:solidFill>
                  <a:schemeClr val="bg1"/>
                </a:solidFill>
                <a:effectLst/>
                <a:latin typeface="TimesNewRomanPSMT"/>
              </a:rPr>
              <a:t> medlemsklubbar och </a:t>
            </a:r>
            <a:r>
              <a:rPr lang="sv-SE" sz="2000" dirty="0" err="1">
                <a:solidFill>
                  <a:schemeClr val="bg1"/>
                </a:solidFill>
                <a:effectLst/>
                <a:latin typeface="TimesNewRomanPSMT"/>
              </a:rPr>
              <a:t>båtägare</a:t>
            </a:r>
            <a:r>
              <a:rPr lang="sv-SE" sz="2000" dirty="0">
                <a:solidFill>
                  <a:schemeClr val="bg1"/>
                </a:solidFill>
                <a:effectLst/>
                <a:latin typeface="TimesNewRomanPSMT"/>
              </a:rPr>
              <a:t> har t.ex. </a:t>
            </a:r>
            <a:r>
              <a:rPr lang="sv-SE" sz="2000" dirty="0" err="1">
                <a:solidFill>
                  <a:schemeClr val="bg1"/>
                </a:solidFill>
                <a:effectLst/>
                <a:latin typeface="TimesNewRomanPSMT"/>
              </a:rPr>
              <a:t>svårt</a:t>
            </a:r>
            <a:r>
              <a:rPr lang="sv-SE" sz="2000" dirty="0">
                <a:solidFill>
                  <a:schemeClr val="bg1"/>
                </a:solidFill>
                <a:effectLst/>
                <a:latin typeface="TimesNewRomanPSMT"/>
              </a:rPr>
              <a:t> att </a:t>
            </a:r>
            <a:r>
              <a:rPr lang="sv-SE" sz="2000" dirty="0" err="1">
                <a:solidFill>
                  <a:schemeClr val="bg1"/>
                </a:solidFill>
                <a:effectLst/>
                <a:latin typeface="TimesNewRomanPSMT"/>
              </a:rPr>
              <a:t>första</a:t>
            </a:r>
            <a:r>
              <a:rPr lang="sv-SE" sz="2000" dirty="0">
                <a:solidFill>
                  <a:schemeClr val="bg1"/>
                </a:solidFill>
                <a:effectLst/>
                <a:latin typeface="TimesNewRomanPSMT"/>
              </a:rPr>
              <a:t>̊ hur myndigheten kan </a:t>
            </a:r>
            <a:r>
              <a:rPr lang="sv-SE" sz="2000" dirty="0" err="1">
                <a:solidFill>
                  <a:schemeClr val="bg1"/>
                </a:solidFill>
                <a:effectLst/>
                <a:latin typeface="TimesNewRomanPSMT"/>
              </a:rPr>
              <a:t>kräva</a:t>
            </a:r>
            <a:r>
              <a:rPr lang="sv-SE" sz="2000" dirty="0">
                <a:solidFill>
                  <a:schemeClr val="bg1"/>
                </a:solidFill>
                <a:effectLst/>
                <a:latin typeface="TimesNewRomanPSMT"/>
              </a:rPr>
              <a:t> dem </a:t>
            </a:r>
            <a:r>
              <a:rPr lang="sv-SE" sz="2000" dirty="0" err="1">
                <a:solidFill>
                  <a:schemeClr val="bg1"/>
                </a:solidFill>
                <a:effectLst/>
                <a:latin typeface="TimesNewRomanPSMT"/>
              </a:rPr>
              <a:t>pa</a:t>
            </a:r>
            <a:r>
              <a:rPr lang="sv-SE" sz="2000" dirty="0">
                <a:solidFill>
                  <a:schemeClr val="bg1"/>
                </a:solidFill>
                <a:effectLst/>
                <a:latin typeface="TimesNewRomanPSMT"/>
              </a:rPr>
              <a:t>̊ dyr sanering av </a:t>
            </a:r>
            <a:r>
              <a:rPr lang="sv-SE" sz="2000" dirty="0" err="1">
                <a:solidFill>
                  <a:schemeClr val="bg1"/>
                </a:solidFill>
                <a:effectLst/>
                <a:latin typeface="TimesNewRomanPSMT"/>
              </a:rPr>
              <a:t>bottenfärg</a:t>
            </a:r>
            <a:r>
              <a:rPr lang="sv-SE" sz="2000" dirty="0">
                <a:solidFill>
                  <a:schemeClr val="bg1"/>
                </a:solidFill>
                <a:effectLst/>
                <a:latin typeface="TimesNewRomanPSMT"/>
              </a:rPr>
              <a:t> som samma myndighet tidigare </a:t>
            </a:r>
            <a:r>
              <a:rPr lang="sv-SE" sz="2000" dirty="0" err="1">
                <a:solidFill>
                  <a:schemeClr val="bg1"/>
                </a:solidFill>
                <a:effectLst/>
                <a:latin typeface="TimesNewRomanPSMT"/>
              </a:rPr>
              <a:t>godkänt</a:t>
            </a:r>
            <a:r>
              <a:rPr lang="sv-SE" sz="2000" dirty="0">
                <a:solidFill>
                  <a:schemeClr val="bg1"/>
                </a:solidFill>
                <a:effectLst/>
                <a:latin typeface="TimesNewRomanPSMT"/>
              </a:rPr>
              <a:t> </a:t>
            </a:r>
            <a:r>
              <a:rPr lang="sv-SE" sz="2000" dirty="0" err="1">
                <a:solidFill>
                  <a:schemeClr val="bg1"/>
                </a:solidFill>
                <a:effectLst/>
                <a:latin typeface="TimesNewRomanPSMT"/>
              </a:rPr>
              <a:t>för</a:t>
            </a:r>
            <a:r>
              <a:rPr lang="sv-SE" sz="2000" dirty="0">
                <a:solidFill>
                  <a:schemeClr val="bg1"/>
                </a:solidFill>
                <a:effectLst/>
                <a:latin typeface="TimesNewRomanPSMT"/>
              </a:rPr>
              <a:t> </a:t>
            </a:r>
            <a:r>
              <a:rPr lang="sv-SE" sz="2000" dirty="0" err="1">
                <a:solidFill>
                  <a:schemeClr val="bg1"/>
                </a:solidFill>
                <a:effectLst/>
                <a:latin typeface="TimesNewRomanPSMT"/>
              </a:rPr>
              <a:t>användning</a:t>
            </a:r>
            <a:r>
              <a:rPr lang="sv-SE" sz="2000" dirty="0">
                <a:solidFill>
                  <a:schemeClr val="bg1"/>
                </a:solidFill>
                <a:effectLst/>
                <a:latin typeface="TimesNewRomanPSMT"/>
              </a:rPr>
              <a:t>? </a:t>
            </a:r>
            <a:endParaRPr lang="sv-SE" sz="2000" dirty="0">
              <a:solidFill>
                <a:schemeClr val="bg1"/>
              </a:solidFill>
              <a:effectLst/>
            </a:endParaRPr>
          </a:p>
          <a:p>
            <a:endParaRPr lang="sv-SE" dirty="0">
              <a:solidFill>
                <a:schemeClr val="bg1"/>
              </a:solidFill>
            </a:endParaRPr>
          </a:p>
        </p:txBody>
      </p:sp>
      <p:pic>
        <p:nvPicPr>
          <p:cNvPr id="51" name="Bildobjekt 50" descr="En bild som visar symbol, clipart, Grafik, logotyp&#10;&#10;AI-genererat innehåll kan vara felaktigt.">
            <a:extLst>
              <a:ext uri="{FF2B5EF4-FFF2-40B4-BE49-F238E27FC236}">
                <a16:creationId xmlns:a16="http://schemas.microsoft.com/office/drawing/2014/main" id="{7C11593B-67D3-28B0-20E0-6540F18FAD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6561" y="73156"/>
            <a:ext cx="788126" cy="773264"/>
          </a:xfrm>
          <a:prstGeom prst="rect">
            <a:avLst/>
          </a:prstGeom>
        </p:spPr>
      </p:pic>
      <p:sp>
        <p:nvSpPr>
          <p:cNvPr id="55" name="textruta 54">
            <a:extLst>
              <a:ext uri="{FF2B5EF4-FFF2-40B4-BE49-F238E27FC236}">
                <a16:creationId xmlns:a16="http://schemas.microsoft.com/office/drawing/2014/main" id="{8C06AA43-61C0-6A34-5F51-DA8FC68DA0F1}"/>
              </a:ext>
            </a:extLst>
          </p:cNvPr>
          <p:cNvSpPr txBox="1"/>
          <p:nvPr/>
        </p:nvSpPr>
        <p:spPr>
          <a:xfrm>
            <a:off x="1561737" y="357136"/>
            <a:ext cx="3535680" cy="369332"/>
          </a:xfrm>
          <a:prstGeom prst="rect">
            <a:avLst/>
          </a:prstGeom>
          <a:noFill/>
        </p:spPr>
        <p:txBody>
          <a:bodyPr wrap="square" rtlCol="0">
            <a:spAutoFit/>
          </a:bodyPr>
          <a:lstStyle/>
          <a:p>
            <a:r>
              <a:rPr lang="sv-SE" b="1" dirty="0"/>
              <a:t>Mälarens Båtförbund</a:t>
            </a:r>
          </a:p>
        </p:txBody>
      </p:sp>
    </p:spTree>
    <p:extLst>
      <p:ext uri="{BB962C8B-B14F-4D97-AF65-F5344CB8AC3E}">
        <p14:creationId xmlns:p14="http://schemas.microsoft.com/office/powerpoint/2010/main" val="1317154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94EA25-4824-5D41-4C2C-A97F37374668}"/>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346E0517-B7A7-A3A8-C797-D4CAAEDF9433}"/>
              </a:ext>
            </a:extLst>
          </p:cNvPr>
          <p:cNvSpPr>
            <a:spLocks noGrp="1"/>
          </p:cNvSpPr>
          <p:nvPr>
            <p:ph type="ctrTitle"/>
          </p:nvPr>
        </p:nvSpPr>
        <p:spPr>
          <a:xfrm>
            <a:off x="436880" y="901337"/>
            <a:ext cx="11369040" cy="698863"/>
          </a:xfrm>
        </p:spPr>
        <p:style>
          <a:lnRef idx="2">
            <a:schemeClr val="accent1">
              <a:shade val="15000"/>
            </a:schemeClr>
          </a:lnRef>
          <a:fillRef idx="1">
            <a:schemeClr val="accent1"/>
          </a:fillRef>
          <a:effectRef idx="0">
            <a:schemeClr val="accent1"/>
          </a:effectRef>
          <a:fontRef idx="minor">
            <a:schemeClr val="lt1"/>
          </a:fontRef>
        </p:style>
        <p:txBody>
          <a:bodyPr>
            <a:noAutofit/>
          </a:bodyPr>
          <a:lstStyle/>
          <a:p>
            <a:r>
              <a:rPr lang="sv-SE" sz="2400" dirty="0">
                <a:solidFill>
                  <a:schemeClr val="bg1"/>
                </a:solidFill>
              </a:rPr>
              <a:t>Frågor/enkät rörande Markupplåtelse,  Miljö- och Vattenverksamhets frågor som  är utskickade till medlemsklubbarna</a:t>
            </a:r>
          </a:p>
        </p:txBody>
      </p:sp>
      <p:sp>
        <p:nvSpPr>
          <p:cNvPr id="3" name="Underrubrik 2">
            <a:extLst>
              <a:ext uri="{FF2B5EF4-FFF2-40B4-BE49-F238E27FC236}">
                <a16:creationId xmlns:a16="http://schemas.microsoft.com/office/drawing/2014/main" id="{C3428C0D-0472-E3B2-60C7-132388C23C57}"/>
              </a:ext>
            </a:extLst>
          </p:cNvPr>
          <p:cNvSpPr>
            <a:spLocks noGrp="1"/>
          </p:cNvSpPr>
          <p:nvPr>
            <p:ph type="subTitle" idx="1"/>
          </p:nvPr>
        </p:nvSpPr>
        <p:spPr>
          <a:xfrm>
            <a:off x="436880" y="1600201"/>
            <a:ext cx="11369040" cy="4973320"/>
          </a:xfrm>
          <a:solidFill>
            <a:srgbClr val="0070C0"/>
          </a:solidFill>
          <a:ln>
            <a:solidFill>
              <a:schemeClr val="accent1"/>
            </a:solidFill>
          </a:ln>
        </p:spPr>
        <p:txBody>
          <a:bodyPr>
            <a:normAutofit/>
          </a:bodyPr>
          <a:lstStyle/>
          <a:p>
            <a:pPr marL="285750" indent="-285750" algn="l">
              <a:lnSpc>
                <a:spcPct val="115000"/>
              </a:lnSpc>
              <a:spcAft>
                <a:spcPts val="800"/>
              </a:spcAft>
              <a:buFont typeface="Arial" panose="020B0604020202020204" pitchFamily="34" charset="0"/>
              <a:buChar char="•"/>
            </a:pPr>
            <a:r>
              <a:rPr lang="sv-SE"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Mälarens Båtförbunds frågor avseende markupplåtelse, vattenverksamhet och miljöärenden som skickades ut till medlemsklubbarna under hösten</a:t>
            </a:r>
            <a:endParaRPr lang="sv-SE"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285750" indent="-285750" algn="l">
              <a:lnSpc>
                <a:spcPct val="115000"/>
              </a:lnSpc>
              <a:spcAft>
                <a:spcPts val="800"/>
              </a:spcAft>
              <a:buFont typeface="Arial" panose="020B0604020202020204" pitchFamily="34" charset="0"/>
              <a:buChar char="•"/>
            </a:pPr>
            <a:r>
              <a:rPr lang="sv-SE"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Det har också inkommit önskemål från flera medlemsklubbar att MBF informerar, delger och sprider erfarenhet som har inkommit totalt från medlemsklubbarna. MBF kommer under våren samla medlemsklubbarna på 5 olika ställen, där vi gemensamt diskuterar igenom de underlag och information som erhållits av medlemsklubbarna och MBF genomförda analys. Vid ovan nämnda tillfällen kommer MBF också redovisa annan information som kan vara av betydelse för medlemsklubbarna.</a:t>
            </a:r>
            <a:endParaRPr lang="sv-SE"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285750" indent="-285750" algn="l">
              <a:lnSpc>
                <a:spcPct val="115000"/>
              </a:lnSpc>
              <a:spcAft>
                <a:spcPts val="800"/>
              </a:spcAft>
              <a:buFont typeface="Arial" panose="020B0604020202020204" pitchFamily="34" charset="0"/>
              <a:buChar char="•"/>
            </a:pPr>
            <a:r>
              <a:rPr lang="sv-SE"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MBF planerar för att genomföra ovan nämnda möten i mars och april på följande platser, Enköping, Västerås, Eskilstuna, Köping/Kungsör och Mariefred/Stallarholmen.</a:t>
            </a:r>
            <a:endParaRPr lang="sv-SE"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285750" indent="-285750" algn="l">
              <a:lnSpc>
                <a:spcPct val="115000"/>
              </a:lnSpc>
              <a:spcAft>
                <a:spcPts val="800"/>
              </a:spcAft>
              <a:buFont typeface="Arial" panose="020B0604020202020204" pitchFamily="34" charset="0"/>
              <a:buChar char="•"/>
            </a:pPr>
            <a:r>
              <a:rPr lang="sv-SE"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Frågorna som är utskickade i oktober och som härnedan medföljer detta utskick besvaras på enklast möjliga sätt, samt kan utvecklas och diskuteras mellan medlemsklubbarna och MBF framgent.</a:t>
            </a:r>
            <a:endParaRPr lang="sv-SE"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gn="l"/>
            <a:endParaRPr lang="sv-SE" dirty="0">
              <a:solidFill>
                <a:schemeClr val="bg1"/>
              </a:solidFill>
            </a:endParaRPr>
          </a:p>
          <a:p>
            <a:endParaRPr lang="sv-SE" dirty="0">
              <a:solidFill>
                <a:schemeClr val="bg1"/>
              </a:solidFill>
            </a:endParaRPr>
          </a:p>
        </p:txBody>
      </p:sp>
      <p:pic>
        <p:nvPicPr>
          <p:cNvPr id="51" name="Bildobjekt 50" descr="En bild som visar symbol, clipart, Grafik, logotyp&#10;&#10;AI-genererat innehåll kan vara felaktigt.">
            <a:extLst>
              <a:ext uri="{FF2B5EF4-FFF2-40B4-BE49-F238E27FC236}">
                <a16:creationId xmlns:a16="http://schemas.microsoft.com/office/drawing/2014/main" id="{61316541-801C-3C7C-0C5A-8AC24AA81F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6561" y="73156"/>
            <a:ext cx="788126" cy="773264"/>
          </a:xfrm>
          <a:prstGeom prst="rect">
            <a:avLst/>
          </a:prstGeom>
        </p:spPr>
      </p:pic>
      <p:sp>
        <p:nvSpPr>
          <p:cNvPr id="55" name="textruta 54">
            <a:extLst>
              <a:ext uri="{FF2B5EF4-FFF2-40B4-BE49-F238E27FC236}">
                <a16:creationId xmlns:a16="http://schemas.microsoft.com/office/drawing/2014/main" id="{BB08AA7D-9AA6-7E25-F57D-41527A78A3E6}"/>
              </a:ext>
            </a:extLst>
          </p:cNvPr>
          <p:cNvSpPr txBox="1"/>
          <p:nvPr/>
        </p:nvSpPr>
        <p:spPr>
          <a:xfrm>
            <a:off x="1561737" y="357136"/>
            <a:ext cx="3535680" cy="369332"/>
          </a:xfrm>
          <a:prstGeom prst="rect">
            <a:avLst/>
          </a:prstGeom>
          <a:noFill/>
        </p:spPr>
        <p:txBody>
          <a:bodyPr wrap="square" rtlCol="0">
            <a:spAutoFit/>
          </a:bodyPr>
          <a:lstStyle/>
          <a:p>
            <a:r>
              <a:rPr lang="sv-SE" b="1" dirty="0"/>
              <a:t>Mälarens Båtförbund</a:t>
            </a:r>
          </a:p>
        </p:txBody>
      </p:sp>
    </p:spTree>
    <p:extLst>
      <p:ext uri="{BB962C8B-B14F-4D97-AF65-F5344CB8AC3E}">
        <p14:creationId xmlns:p14="http://schemas.microsoft.com/office/powerpoint/2010/main" val="3396746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55DAC4-DE01-0954-2BC5-0F9681442DE1}"/>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773D1D14-8807-6623-DE10-099D219EE65E}"/>
              </a:ext>
            </a:extLst>
          </p:cNvPr>
          <p:cNvSpPr>
            <a:spLocks noGrp="1"/>
          </p:cNvSpPr>
          <p:nvPr>
            <p:ph type="ctrTitle"/>
          </p:nvPr>
        </p:nvSpPr>
        <p:spPr>
          <a:xfrm>
            <a:off x="436880" y="901337"/>
            <a:ext cx="11369040" cy="698863"/>
          </a:xfrm>
        </p:spPr>
        <p:style>
          <a:lnRef idx="2">
            <a:schemeClr val="accent1">
              <a:shade val="15000"/>
            </a:schemeClr>
          </a:lnRef>
          <a:fillRef idx="1">
            <a:schemeClr val="accent1"/>
          </a:fillRef>
          <a:effectRef idx="0">
            <a:schemeClr val="accent1"/>
          </a:effectRef>
          <a:fontRef idx="minor">
            <a:schemeClr val="lt1"/>
          </a:fontRef>
        </p:style>
        <p:txBody>
          <a:bodyPr>
            <a:noAutofit/>
          </a:bodyPr>
          <a:lstStyle/>
          <a:p>
            <a:r>
              <a:rPr lang="sv-SE" sz="2400" b="1" dirty="0">
                <a:solidFill>
                  <a:schemeClr val="bg1"/>
                </a:solidFill>
              </a:rPr>
              <a:t>Frågor/enkät rörande Markupplåtelse,  Miljö- och Vattenverksamhets frågor som  är utskickade till medlemsklubbarna</a:t>
            </a:r>
            <a:endParaRPr lang="sv-SE" sz="2400" dirty="0">
              <a:solidFill>
                <a:schemeClr val="bg1"/>
              </a:solidFill>
            </a:endParaRPr>
          </a:p>
        </p:txBody>
      </p:sp>
      <p:sp>
        <p:nvSpPr>
          <p:cNvPr id="3" name="Underrubrik 2">
            <a:extLst>
              <a:ext uri="{FF2B5EF4-FFF2-40B4-BE49-F238E27FC236}">
                <a16:creationId xmlns:a16="http://schemas.microsoft.com/office/drawing/2014/main" id="{DFE28E9D-3B75-BE3E-64DA-8E25BBC3C3C8}"/>
              </a:ext>
            </a:extLst>
          </p:cNvPr>
          <p:cNvSpPr>
            <a:spLocks noGrp="1"/>
          </p:cNvSpPr>
          <p:nvPr>
            <p:ph type="subTitle" idx="1"/>
          </p:nvPr>
        </p:nvSpPr>
        <p:spPr>
          <a:xfrm>
            <a:off x="436880" y="1600200"/>
            <a:ext cx="11369040" cy="4973320"/>
          </a:xfrm>
          <a:solidFill>
            <a:srgbClr val="0070C0"/>
          </a:solidFill>
          <a:ln>
            <a:solidFill>
              <a:schemeClr val="accent1"/>
            </a:solidFill>
          </a:ln>
        </p:spPr>
        <p:txBody>
          <a:bodyPr>
            <a:normAutofit/>
          </a:bodyPr>
          <a:lstStyle/>
          <a:p>
            <a:pPr algn="l">
              <a:lnSpc>
                <a:spcPct val="115000"/>
              </a:lnSpc>
              <a:spcAft>
                <a:spcPts val="800"/>
              </a:spcAft>
            </a:pPr>
            <a:br>
              <a:rPr lang="sv-SE" dirty="0">
                <a:solidFill>
                  <a:schemeClr val="bg1"/>
                </a:solidFill>
              </a:rPr>
            </a:br>
            <a:r>
              <a:rPr lang="sv-SE" sz="2000" b="1"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Syfte med uppdraget</a:t>
            </a:r>
            <a:br>
              <a:rPr lang="sv-SE"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br>
            <a:r>
              <a:rPr lang="sv-SE"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Syftet är att belysa frågor och dela erfarenheter avseende hur din klubb berörts eller arbetar med Markupplåtelse- och Vattenverksamhetsärenden. Eftersom det finns en tydlig koppling mellan miljörelaterade ärenden och exempelvis vattenverksamheten ser vi att även dessa ska inkluderas.</a:t>
            </a:r>
            <a:endParaRPr lang="sv-SE"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gn="l">
              <a:lnSpc>
                <a:spcPct val="115000"/>
              </a:lnSpc>
              <a:spcAft>
                <a:spcPts val="800"/>
              </a:spcAft>
            </a:pPr>
            <a:r>
              <a:rPr lang="sv-SE" sz="2000" b="1"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Målsättning och avgränsning av uppdraget</a:t>
            </a:r>
            <a:br>
              <a:rPr lang="sv-SE"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br>
            <a:r>
              <a:rPr lang="sv-SE"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Målsättningen är att MBF framgent ska kunna bidra med och förmedla relevant stöd samt dela erfarenheter inom ovan nämnda områden för att skapa incitament för ökad trygghet inom dessa frågor.</a:t>
            </a:r>
            <a:endParaRPr lang="sv-SE"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gn="l">
              <a:lnSpc>
                <a:spcPct val="115000"/>
              </a:lnSpc>
              <a:spcAft>
                <a:spcPts val="800"/>
              </a:spcAft>
            </a:pPr>
            <a:r>
              <a:rPr lang="sv-SE" sz="2000" b="1"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Avgränsning</a:t>
            </a:r>
            <a:br>
              <a:rPr lang="sv-SE"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br>
            <a:r>
              <a:rPr lang="sv-SE"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MBF kommer ej att bygga upp en intern specialistkompetens inom dessa områden, här kommer vi att hänvisa till relaterade jurister och till SBU juridiska kommitté. </a:t>
            </a:r>
            <a:endParaRPr lang="sv-SE"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gn="l"/>
            <a:endParaRPr lang="sv-SE" dirty="0">
              <a:solidFill>
                <a:schemeClr val="bg1"/>
              </a:solidFill>
            </a:endParaRPr>
          </a:p>
          <a:p>
            <a:endParaRPr lang="sv-SE" dirty="0">
              <a:solidFill>
                <a:schemeClr val="bg1"/>
              </a:solidFill>
            </a:endParaRPr>
          </a:p>
        </p:txBody>
      </p:sp>
      <p:pic>
        <p:nvPicPr>
          <p:cNvPr id="51" name="Bildobjekt 50" descr="En bild som visar symbol, clipart, Grafik, logotyp&#10;&#10;AI-genererat innehåll kan vara felaktigt.">
            <a:extLst>
              <a:ext uri="{FF2B5EF4-FFF2-40B4-BE49-F238E27FC236}">
                <a16:creationId xmlns:a16="http://schemas.microsoft.com/office/drawing/2014/main" id="{EFFFB726-B127-CC64-568E-910B892045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6561" y="73156"/>
            <a:ext cx="788126" cy="773264"/>
          </a:xfrm>
          <a:prstGeom prst="rect">
            <a:avLst/>
          </a:prstGeom>
        </p:spPr>
      </p:pic>
      <p:sp>
        <p:nvSpPr>
          <p:cNvPr id="55" name="textruta 54">
            <a:extLst>
              <a:ext uri="{FF2B5EF4-FFF2-40B4-BE49-F238E27FC236}">
                <a16:creationId xmlns:a16="http://schemas.microsoft.com/office/drawing/2014/main" id="{28F2D437-7822-FF74-61E7-639F0A24B040}"/>
              </a:ext>
            </a:extLst>
          </p:cNvPr>
          <p:cNvSpPr txBox="1"/>
          <p:nvPr/>
        </p:nvSpPr>
        <p:spPr>
          <a:xfrm>
            <a:off x="1561737" y="357136"/>
            <a:ext cx="3535680" cy="369332"/>
          </a:xfrm>
          <a:prstGeom prst="rect">
            <a:avLst/>
          </a:prstGeom>
          <a:noFill/>
        </p:spPr>
        <p:txBody>
          <a:bodyPr wrap="square" rtlCol="0">
            <a:spAutoFit/>
          </a:bodyPr>
          <a:lstStyle/>
          <a:p>
            <a:r>
              <a:rPr lang="sv-SE" b="1" dirty="0"/>
              <a:t>Mälarens Båtförbund</a:t>
            </a:r>
          </a:p>
        </p:txBody>
      </p:sp>
    </p:spTree>
    <p:extLst>
      <p:ext uri="{BB962C8B-B14F-4D97-AF65-F5344CB8AC3E}">
        <p14:creationId xmlns:p14="http://schemas.microsoft.com/office/powerpoint/2010/main" val="3445661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B705E9-BFC3-5531-4233-6F6E76586C11}"/>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B77D8260-E70A-62BA-49B0-EE2F9F9C10C0}"/>
              </a:ext>
            </a:extLst>
          </p:cNvPr>
          <p:cNvSpPr>
            <a:spLocks noGrp="1"/>
          </p:cNvSpPr>
          <p:nvPr>
            <p:ph type="ctrTitle"/>
          </p:nvPr>
        </p:nvSpPr>
        <p:spPr>
          <a:xfrm>
            <a:off x="436880" y="901337"/>
            <a:ext cx="11369040" cy="698863"/>
          </a:xfrm>
        </p:spPr>
        <p:style>
          <a:lnRef idx="2">
            <a:schemeClr val="accent1">
              <a:shade val="15000"/>
            </a:schemeClr>
          </a:lnRef>
          <a:fillRef idx="1">
            <a:schemeClr val="accent1"/>
          </a:fillRef>
          <a:effectRef idx="0">
            <a:schemeClr val="accent1"/>
          </a:effectRef>
          <a:fontRef idx="minor">
            <a:schemeClr val="lt1"/>
          </a:fontRef>
        </p:style>
        <p:txBody>
          <a:bodyPr>
            <a:noAutofit/>
          </a:bodyPr>
          <a:lstStyle/>
          <a:p>
            <a:r>
              <a:rPr lang="sv-SE" sz="2400" b="1" dirty="0">
                <a:solidFill>
                  <a:schemeClr val="bg1"/>
                </a:solidFill>
              </a:rPr>
              <a:t>Frågor/enkät rörande Markupplåtelse,  Miljö- och Vattenverksamhets frågor som  är utskickade till medlemsklubbarna</a:t>
            </a:r>
            <a:endParaRPr lang="sv-SE" sz="2400" dirty="0">
              <a:solidFill>
                <a:schemeClr val="bg1"/>
              </a:solidFill>
            </a:endParaRPr>
          </a:p>
        </p:txBody>
      </p:sp>
      <p:sp>
        <p:nvSpPr>
          <p:cNvPr id="3" name="Underrubrik 2">
            <a:extLst>
              <a:ext uri="{FF2B5EF4-FFF2-40B4-BE49-F238E27FC236}">
                <a16:creationId xmlns:a16="http://schemas.microsoft.com/office/drawing/2014/main" id="{758BECBC-D881-24D5-8BAC-B7208CD5E5EF}"/>
              </a:ext>
            </a:extLst>
          </p:cNvPr>
          <p:cNvSpPr>
            <a:spLocks noGrp="1"/>
          </p:cNvSpPr>
          <p:nvPr>
            <p:ph type="subTitle" idx="1"/>
          </p:nvPr>
        </p:nvSpPr>
        <p:spPr>
          <a:xfrm>
            <a:off x="436880" y="1600200"/>
            <a:ext cx="11369040" cy="4973320"/>
          </a:xfrm>
          <a:solidFill>
            <a:srgbClr val="0070C0"/>
          </a:solidFill>
          <a:ln>
            <a:solidFill>
              <a:schemeClr val="accent1"/>
            </a:solidFill>
          </a:ln>
        </p:spPr>
        <p:txBody>
          <a:bodyPr>
            <a:normAutofit/>
          </a:bodyPr>
          <a:lstStyle/>
          <a:p>
            <a:pPr algn="l"/>
            <a:br>
              <a:rPr lang="sv-SE" dirty="0">
                <a:solidFill>
                  <a:schemeClr val="bg1"/>
                </a:solidFill>
              </a:rPr>
            </a:br>
            <a:r>
              <a:rPr lang="sv-SE" b="1"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Effekten av uppdraget</a:t>
            </a:r>
            <a:br>
              <a:rPr lang="sv-SE" sz="1800" b="1"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br>
            <a:endParaRPr lang="sv-SE" sz="1800" b="1"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endParaRPr>
          </a:p>
          <a:p>
            <a:pPr marL="285750" indent="-285750" algn="l">
              <a:buFont typeface="Arial" panose="020B0604020202020204" pitchFamily="34" charset="0"/>
              <a:buChar char="•"/>
            </a:pPr>
            <a:r>
              <a:rPr lang="sv-SE" sz="20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Att öka medvetenheten inom klubbar om vikten av att ha koll på vad som kan påverka klubbens anläggning utifrån mark-och vattenrättsliga krav skapar bästa förutsättning för trygg förvaltning av föreningen anläggning och möjlighet till lånsiktlig planering för medlemmarnas bästa. </a:t>
            </a:r>
            <a:endParaRPr lang="sv-SE"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gn="l"/>
            <a:endParaRPr lang="sv-SE" dirty="0">
              <a:solidFill>
                <a:schemeClr val="bg1"/>
              </a:solidFill>
            </a:endParaRPr>
          </a:p>
          <a:p>
            <a:endParaRPr lang="sv-SE" dirty="0">
              <a:solidFill>
                <a:schemeClr val="bg1"/>
              </a:solidFill>
            </a:endParaRPr>
          </a:p>
        </p:txBody>
      </p:sp>
      <p:pic>
        <p:nvPicPr>
          <p:cNvPr id="51" name="Bildobjekt 50" descr="En bild som visar symbol, clipart, Grafik, logotyp&#10;&#10;AI-genererat innehåll kan vara felaktigt.">
            <a:extLst>
              <a:ext uri="{FF2B5EF4-FFF2-40B4-BE49-F238E27FC236}">
                <a16:creationId xmlns:a16="http://schemas.microsoft.com/office/drawing/2014/main" id="{FE1AAC80-7B36-3C76-37B2-E0A534B124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6561" y="73156"/>
            <a:ext cx="788126" cy="773264"/>
          </a:xfrm>
          <a:prstGeom prst="rect">
            <a:avLst/>
          </a:prstGeom>
        </p:spPr>
      </p:pic>
      <p:sp>
        <p:nvSpPr>
          <p:cNvPr id="55" name="textruta 54">
            <a:extLst>
              <a:ext uri="{FF2B5EF4-FFF2-40B4-BE49-F238E27FC236}">
                <a16:creationId xmlns:a16="http://schemas.microsoft.com/office/drawing/2014/main" id="{ABD10716-99FA-729A-EF66-2E7A531141C2}"/>
              </a:ext>
            </a:extLst>
          </p:cNvPr>
          <p:cNvSpPr txBox="1"/>
          <p:nvPr/>
        </p:nvSpPr>
        <p:spPr>
          <a:xfrm>
            <a:off x="1561737" y="357136"/>
            <a:ext cx="3535680" cy="369332"/>
          </a:xfrm>
          <a:prstGeom prst="rect">
            <a:avLst/>
          </a:prstGeom>
          <a:noFill/>
        </p:spPr>
        <p:txBody>
          <a:bodyPr wrap="square" rtlCol="0">
            <a:spAutoFit/>
          </a:bodyPr>
          <a:lstStyle/>
          <a:p>
            <a:r>
              <a:rPr lang="sv-SE" b="1" dirty="0"/>
              <a:t>Mälarens Båtförbund</a:t>
            </a:r>
          </a:p>
        </p:txBody>
      </p:sp>
    </p:spTree>
    <p:extLst>
      <p:ext uri="{BB962C8B-B14F-4D97-AF65-F5344CB8AC3E}">
        <p14:creationId xmlns:p14="http://schemas.microsoft.com/office/powerpoint/2010/main" val="634199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47BFC4-369D-1EA9-FC8E-3728C56587EA}"/>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344C3D92-1ABB-B312-87F5-6CB6DBF56A2E}"/>
              </a:ext>
            </a:extLst>
          </p:cNvPr>
          <p:cNvSpPr>
            <a:spLocks noGrp="1"/>
          </p:cNvSpPr>
          <p:nvPr>
            <p:ph type="ctrTitle"/>
          </p:nvPr>
        </p:nvSpPr>
        <p:spPr>
          <a:xfrm>
            <a:off x="436880" y="901337"/>
            <a:ext cx="11369040" cy="698863"/>
          </a:xfrm>
        </p:spPr>
        <p:style>
          <a:lnRef idx="2">
            <a:schemeClr val="accent1">
              <a:shade val="15000"/>
            </a:schemeClr>
          </a:lnRef>
          <a:fillRef idx="1">
            <a:schemeClr val="accent1"/>
          </a:fillRef>
          <a:effectRef idx="0">
            <a:schemeClr val="accent1"/>
          </a:effectRef>
          <a:fontRef idx="minor">
            <a:schemeClr val="lt1"/>
          </a:fontRef>
        </p:style>
        <p:txBody>
          <a:bodyPr>
            <a:noAutofit/>
          </a:bodyPr>
          <a:lstStyle/>
          <a:p>
            <a:r>
              <a:rPr lang="sv-SE" sz="2400" b="1" dirty="0">
                <a:solidFill>
                  <a:schemeClr val="bg1"/>
                </a:solidFill>
              </a:rPr>
              <a:t>Frågor/enkät rörande Markupplåtelse,  Miljö- och Vattenverksamhets frågor som  är utskickade till medlemsklubbarna</a:t>
            </a:r>
            <a:endParaRPr lang="sv-SE" sz="2400" dirty="0">
              <a:solidFill>
                <a:schemeClr val="bg1"/>
              </a:solidFill>
            </a:endParaRPr>
          </a:p>
        </p:txBody>
      </p:sp>
      <p:sp>
        <p:nvSpPr>
          <p:cNvPr id="3" name="Underrubrik 2">
            <a:extLst>
              <a:ext uri="{FF2B5EF4-FFF2-40B4-BE49-F238E27FC236}">
                <a16:creationId xmlns:a16="http://schemas.microsoft.com/office/drawing/2014/main" id="{B7434F04-B87B-7CF2-D8EA-9F8DECB0B705}"/>
              </a:ext>
            </a:extLst>
          </p:cNvPr>
          <p:cNvSpPr>
            <a:spLocks noGrp="1"/>
          </p:cNvSpPr>
          <p:nvPr>
            <p:ph type="subTitle" idx="1"/>
          </p:nvPr>
        </p:nvSpPr>
        <p:spPr>
          <a:xfrm>
            <a:off x="436880" y="1600200"/>
            <a:ext cx="11369040" cy="4973320"/>
          </a:xfrm>
          <a:solidFill>
            <a:srgbClr val="0070C0"/>
          </a:solidFill>
          <a:ln>
            <a:solidFill>
              <a:schemeClr val="accent1"/>
            </a:solidFill>
          </a:ln>
        </p:spPr>
        <p:txBody>
          <a:bodyPr>
            <a:normAutofit fontScale="92500" lnSpcReduction="20000"/>
          </a:bodyPr>
          <a:lstStyle/>
          <a:p>
            <a:pPr algn="l"/>
            <a:br>
              <a:rPr lang="sv-SE" dirty="0">
                <a:solidFill>
                  <a:schemeClr val="bg1"/>
                </a:solidFill>
              </a:rPr>
            </a:br>
            <a:r>
              <a:rPr lang="sv-SE" sz="2100" b="1"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Markupplåtelse</a:t>
            </a:r>
            <a:endParaRPr lang="sv-SE" sz="21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gn="l">
              <a:lnSpc>
                <a:spcPct val="115000"/>
              </a:lnSpc>
              <a:spcAft>
                <a:spcPts val="800"/>
              </a:spcAft>
            </a:pPr>
            <a:r>
              <a:rPr lang="sv-SE"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Ett beslut om Markupplåtelse är ett beslut om tillstånd att använda marken till något den normalt inte är avsedd för. Lagrummet för markupplåtelse är Ordningslagen och tillståndsgivare är Polismyndigheten i samråd med kommunens samhällsbyggnadskontor. Regler för markupplåtelser kan variera stort beroende av i vilken kommun som verksamheten ska bedrivas eller avser. Även Länsstyrelsen ger ut regler och tillstånd för Markupplåtelse. </a:t>
            </a:r>
            <a:br>
              <a:rPr lang="sv-SE"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br>
            <a:r>
              <a:rPr lang="sv-SE"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Markupplåtelse som kan beröra din klubb kan t.ex. vara, varvsområde, uppställningsplatser, förtöjningsplatser, klubbholme m.m.</a:t>
            </a:r>
            <a:endParaRPr lang="sv-SE"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gn="l">
              <a:lnSpc>
                <a:spcPct val="115000"/>
              </a:lnSpc>
              <a:spcAft>
                <a:spcPts val="800"/>
              </a:spcAft>
            </a:pPr>
            <a:r>
              <a:rPr lang="sv-SE" sz="2100" b="1"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Frågor avseende Markupplåtelse:</a:t>
            </a:r>
            <a:endParaRPr lang="sv-SE" sz="21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285750" indent="-285750" algn="l">
              <a:lnSpc>
                <a:spcPct val="115000"/>
              </a:lnSpc>
              <a:spcAft>
                <a:spcPts val="800"/>
              </a:spcAft>
              <a:buFont typeface="Arial" panose="020B0604020202020204" pitchFamily="34" charset="0"/>
              <a:buChar char="•"/>
            </a:pPr>
            <a:r>
              <a:rPr lang="sv-SE"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Vilka problemställningar har er klubb haft vid ärenden som avser Markupplåtelse?</a:t>
            </a:r>
            <a:endParaRPr lang="sv-SE"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285750" indent="-285750" algn="l">
              <a:lnSpc>
                <a:spcPct val="115000"/>
              </a:lnSpc>
              <a:spcAft>
                <a:spcPts val="800"/>
              </a:spcAft>
              <a:buFont typeface="Arial" panose="020B0604020202020204" pitchFamily="34" charset="0"/>
              <a:buChar char="•"/>
            </a:pPr>
            <a:r>
              <a:rPr lang="sv-SE"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Hur har klubben löst ärenden som uppkommit avseende Markupplåtelse?</a:t>
            </a:r>
            <a:endParaRPr lang="sv-SE"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285750" indent="-285750" algn="l">
              <a:lnSpc>
                <a:spcPct val="115000"/>
              </a:lnSpc>
              <a:spcAft>
                <a:spcPts val="800"/>
              </a:spcAft>
              <a:buFont typeface="Arial" panose="020B0604020202020204" pitchFamily="34" charset="0"/>
              <a:buChar char="•"/>
            </a:pPr>
            <a:r>
              <a:rPr lang="sv-SE"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Finns det resterande ärenden som kvarstår avseende Markupplåtelse?</a:t>
            </a:r>
            <a:endParaRPr lang="sv-SE"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285750" indent="-285750" algn="l">
              <a:lnSpc>
                <a:spcPct val="115000"/>
              </a:lnSpc>
              <a:spcAft>
                <a:spcPts val="800"/>
              </a:spcAft>
              <a:buFont typeface="Arial" panose="020B0604020202020204" pitchFamily="34" charset="0"/>
              <a:buChar char="•"/>
            </a:pPr>
            <a:r>
              <a:rPr lang="sv-SE"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Vilka begränsningar föreligger för klubben beroende av Markupplåtelse?</a:t>
            </a:r>
            <a:endParaRPr lang="sv-SE"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285750" indent="-285750" algn="l">
              <a:lnSpc>
                <a:spcPct val="115000"/>
              </a:lnSpc>
              <a:spcAft>
                <a:spcPts val="800"/>
              </a:spcAft>
              <a:buFont typeface="Arial" panose="020B0604020202020204" pitchFamily="34" charset="0"/>
              <a:buChar char="•"/>
            </a:pPr>
            <a:r>
              <a:rPr lang="sv-SE"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Hur kan MBF stödja medlemsklubbarna avseende ärenden som avser Markupplåtelse?</a:t>
            </a:r>
            <a:endParaRPr lang="sv-SE"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endParaRPr lang="sv-SE" dirty="0">
              <a:solidFill>
                <a:schemeClr val="bg1"/>
              </a:solidFill>
            </a:endParaRPr>
          </a:p>
        </p:txBody>
      </p:sp>
      <p:pic>
        <p:nvPicPr>
          <p:cNvPr id="51" name="Bildobjekt 50" descr="En bild som visar symbol, clipart, Grafik, logotyp&#10;&#10;AI-genererat innehåll kan vara felaktigt.">
            <a:extLst>
              <a:ext uri="{FF2B5EF4-FFF2-40B4-BE49-F238E27FC236}">
                <a16:creationId xmlns:a16="http://schemas.microsoft.com/office/drawing/2014/main" id="{BC8FCC1E-7F4B-0549-73A1-19E1E89792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6561" y="73156"/>
            <a:ext cx="788126" cy="773264"/>
          </a:xfrm>
          <a:prstGeom prst="rect">
            <a:avLst/>
          </a:prstGeom>
        </p:spPr>
      </p:pic>
      <p:sp>
        <p:nvSpPr>
          <p:cNvPr id="55" name="textruta 54">
            <a:extLst>
              <a:ext uri="{FF2B5EF4-FFF2-40B4-BE49-F238E27FC236}">
                <a16:creationId xmlns:a16="http://schemas.microsoft.com/office/drawing/2014/main" id="{26F90E07-DA8B-BB10-9851-F3F8B46FCA8F}"/>
              </a:ext>
            </a:extLst>
          </p:cNvPr>
          <p:cNvSpPr txBox="1"/>
          <p:nvPr/>
        </p:nvSpPr>
        <p:spPr>
          <a:xfrm>
            <a:off x="1561737" y="357136"/>
            <a:ext cx="3535680" cy="369332"/>
          </a:xfrm>
          <a:prstGeom prst="rect">
            <a:avLst/>
          </a:prstGeom>
          <a:noFill/>
        </p:spPr>
        <p:txBody>
          <a:bodyPr wrap="square" rtlCol="0">
            <a:spAutoFit/>
          </a:bodyPr>
          <a:lstStyle/>
          <a:p>
            <a:r>
              <a:rPr lang="sv-SE" b="1" dirty="0"/>
              <a:t>Mälarens Båtförbund</a:t>
            </a:r>
          </a:p>
        </p:txBody>
      </p:sp>
    </p:spTree>
    <p:extLst>
      <p:ext uri="{BB962C8B-B14F-4D97-AF65-F5344CB8AC3E}">
        <p14:creationId xmlns:p14="http://schemas.microsoft.com/office/powerpoint/2010/main" val="2474297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C89D00-2C5D-AE4D-B9D4-2E9E171F2979}"/>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A8B4BA97-916B-40C1-5EEF-DFC8C923D48E}"/>
              </a:ext>
            </a:extLst>
          </p:cNvPr>
          <p:cNvSpPr>
            <a:spLocks noGrp="1"/>
          </p:cNvSpPr>
          <p:nvPr>
            <p:ph type="ctrTitle"/>
          </p:nvPr>
        </p:nvSpPr>
        <p:spPr>
          <a:xfrm>
            <a:off x="436880" y="901337"/>
            <a:ext cx="11369040" cy="698863"/>
          </a:xfrm>
        </p:spPr>
        <p:style>
          <a:lnRef idx="2">
            <a:schemeClr val="accent1">
              <a:shade val="15000"/>
            </a:schemeClr>
          </a:lnRef>
          <a:fillRef idx="1">
            <a:schemeClr val="accent1"/>
          </a:fillRef>
          <a:effectRef idx="0">
            <a:schemeClr val="accent1"/>
          </a:effectRef>
          <a:fontRef idx="minor">
            <a:schemeClr val="lt1"/>
          </a:fontRef>
        </p:style>
        <p:txBody>
          <a:bodyPr>
            <a:noAutofit/>
          </a:bodyPr>
          <a:lstStyle/>
          <a:p>
            <a:r>
              <a:rPr lang="sv-SE" sz="2400" b="1" dirty="0">
                <a:solidFill>
                  <a:schemeClr val="bg1"/>
                </a:solidFill>
              </a:rPr>
              <a:t>Frågor/enkät rörande Markupplåtelse,  Miljö- och Vattenverksamhets frågor som  är utskickade till medlemsklubbarna</a:t>
            </a:r>
            <a:endParaRPr lang="sv-SE" sz="2400" dirty="0">
              <a:solidFill>
                <a:schemeClr val="bg1"/>
              </a:solidFill>
            </a:endParaRPr>
          </a:p>
        </p:txBody>
      </p:sp>
      <p:sp>
        <p:nvSpPr>
          <p:cNvPr id="3" name="Underrubrik 2">
            <a:extLst>
              <a:ext uri="{FF2B5EF4-FFF2-40B4-BE49-F238E27FC236}">
                <a16:creationId xmlns:a16="http://schemas.microsoft.com/office/drawing/2014/main" id="{48BBF3E2-8CD8-6B94-44B7-198E1FD4F502}"/>
              </a:ext>
            </a:extLst>
          </p:cNvPr>
          <p:cNvSpPr>
            <a:spLocks noGrp="1"/>
          </p:cNvSpPr>
          <p:nvPr>
            <p:ph type="subTitle" idx="1"/>
          </p:nvPr>
        </p:nvSpPr>
        <p:spPr>
          <a:xfrm>
            <a:off x="436880" y="1600200"/>
            <a:ext cx="11369040" cy="4973320"/>
          </a:xfrm>
          <a:solidFill>
            <a:srgbClr val="0070C0"/>
          </a:solidFill>
          <a:ln>
            <a:solidFill>
              <a:schemeClr val="accent1"/>
            </a:solidFill>
          </a:ln>
        </p:spPr>
        <p:txBody>
          <a:bodyPr>
            <a:normAutofit fontScale="77500" lnSpcReduction="20000"/>
          </a:bodyPr>
          <a:lstStyle/>
          <a:p>
            <a:pPr algn="l">
              <a:lnSpc>
                <a:spcPct val="115000"/>
              </a:lnSpc>
              <a:spcAft>
                <a:spcPts val="800"/>
              </a:spcAft>
            </a:pPr>
            <a:r>
              <a:rPr lang="sv-SE" sz="2300" b="1"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Vattenverksamhet</a:t>
            </a:r>
            <a:br>
              <a:rPr lang="sv-SE" sz="1800" b="1"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br>
            <a:r>
              <a:rPr lang="sv-SE"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Som huvudregel gäller tillståndsplikt för Vattenverksamhet enligt 11 kap.9§ miljöbalken. En ansökan om tillstånd för Vattenverksamhet prövas av mark- och miljödomstol. I vissa särskilda angivna fall räcker det dock med en anmälan till tillsynsmyndigheten (vanligtvis Länsstyrelsen) innan verksamheten påbörjas. Exempel på vattenverksamhet kan vara åtgärder som utförs för att avvattna mark, avledande av avloppsvatten eller liknande där syftet är att varaktigt öka en fastighets lämplighet för något visst ändamål. Vattenverksamhet kräver oftast anmälan till Länsstyrelsen eller ansökan om tillstånd hos Mark- och Miljödomstolen. Tillsynsmyndighet är Länsstyrelsen. Vattenverksamhet som kan beröra din klubb kan t.ex. vara, varvsområde, förtöjningsplatser, klubbholme m.m. För att erhålla mer information avseende Vattenverksamhet så kan man få det via denna länk: </a:t>
            </a:r>
            <a:r>
              <a:rPr lang="sv-SE" sz="1800" u="sng"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https://www.havochvatten.se/arbete-i-vatten-och-energiproduktion/vattenverksamhet/tillstandsprovning-enligt-miljobalken/provning-av-vattenverksamhet.html</a:t>
            </a:r>
            <a:endParaRPr lang="sv-SE"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gn="l">
              <a:lnSpc>
                <a:spcPct val="115000"/>
              </a:lnSpc>
              <a:spcAft>
                <a:spcPts val="800"/>
              </a:spcAft>
            </a:pPr>
            <a:r>
              <a:rPr lang="sv-SE" sz="2600" b="1"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Frågor avseende Vattenverksamhet:</a:t>
            </a:r>
            <a:endParaRPr lang="sv-SE" sz="2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285750" indent="-285750" algn="l">
              <a:lnSpc>
                <a:spcPct val="115000"/>
              </a:lnSpc>
              <a:spcAft>
                <a:spcPts val="800"/>
              </a:spcAft>
              <a:buFont typeface="Arial" panose="020B0604020202020204" pitchFamily="34" charset="0"/>
              <a:buChar char="•"/>
            </a:pPr>
            <a:r>
              <a:rPr lang="sv-SE"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Vilka problemställningar har klubb haft vid ärenden som avser Vattenverksamhet?</a:t>
            </a:r>
            <a:endParaRPr lang="sv-SE"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285750" indent="-285750" algn="l">
              <a:lnSpc>
                <a:spcPct val="115000"/>
              </a:lnSpc>
              <a:spcAft>
                <a:spcPts val="800"/>
              </a:spcAft>
              <a:buFont typeface="Arial" panose="020B0604020202020204" pitchFamily="34" charset="0"/>
              <a:buChar char="•"/>
            </a:pPr>
            <a:r>
              <a:rPr lang="sv-SE"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Hur har klubben löst ärenden som uppkommit avseende Vattenverksamhet?</a:t>
            </a:r>
            <a:endParaRPr lang="sv-SE"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285750" indent="-285750" algn="l">
              <a:lnSpc>
                <a:spcPct val="115000"/>
              </a:lnSpc>
              <a:spcAft>
                <a:spcPts val="800"/>
              </a:spcAft>
              <a:buFont typeface="Arial" panose="020B0604020202020204" pitchFamily="34" charset="0"/>
              <a:buChar char="•"/>
            </a:pPr>
            <a:r>
              <a:rPr lang="sv-SE"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Finns det resterande ärenden som kvarstår avseende Vattenverksamhet?</a:t>
            </a:r>
            <a:endParaRPr lang="sv-SE"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285750" indent="-285750" algn="l">
              <a:lnSpc>
                <a:spcPct val="115000"/>
              </a:lnSpc>
              <a:spcAft>
                <a:spcPts val="800"/>
              </a:spcAft>
              <a:buFont typeface="Arial" panose="020B0604020202020204" pitchFamily="34" charset="0"/>
              <a:buChar char="•"/>
            </a:pPr>
            <a:r>
              <a:rPr lang="sv-SE"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Vilka begränsningar föreligger för klubben beroende av Vattenverksamhet?</a:t>
            </a:r>
            <a:endParaRPr lang="sv-SE"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285750" indent="-285750" algn="l">
              <a:lnSpc>
                <a:spcPct val="115000"/>
              </a:lnSpc>
              <a:spcAft>
                <a:spcPts val="800"/>
              </a:spcAft>
              <a:buFont typeface="Arial" panose="020B0604020202020204" pitchFamily="34" charset="0"/>
              <a:buChar char="•"/>
            </a:pPr>
            <a:r>
              <a:rPr lang="sv-SE" sz="1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Hur kan MBF stödja medlemsklubbarna avseende ärenden som avser Vattenverksamhet?</a:t>
            </a:r>
            <a:endParaRPr lang="sv-SE"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gn="l"/>
            <a:endParaRPr lang="sv-SE" dirty="0">
              <a:solidFill>
                <a:schemeClr val="bg1"/>
              </a:solidFill>
            </a:endParaRPr>
          </a:p>
          <a:p>
            <a:endParaRPr lang="sv-SE" dirty="0">
              <a:solidFill>
                <a:schemeClr val="bg1"/>
              </a:solidFill>
            </a:endParaRPr>
          </a:p>
        </p:txBody>
      </p:sp>
      <p:pic>
        <p:nvPicPr>
          <p:cNvPr id="51" name="Bildobjekt 50" descr="En bild som visar symbol, clipart, Grafik, logotyp&#10;&#10;AI-genererat innehåll kan vara felaktigt.">
            <a:extLst>
              <a:ext uri="{FF2B5EF4-FFF2-40B4-BE49-F238E27FC236}">
                <a16:creationId xmlns:a16="http://schemas.microsoft.com/office/drawing/2014/main" id="{7C122408-769E-8163-334A-9C0CD6028E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6561" y="73156"/>
            <a:ext cx="788126" cy="773264"/>
          </a:xfrm>
          <a:prstGeom prst="rect">
            <a:avLst/>
          </a:prstGeom>
        </p:spPr>
      </p:pic>
      <p:sp>
        <p:nvSpPr>
          <p:cNvPr id="55" name="textruta 54">
            <a:extLst>
              <a:ext uri="{FF2B5EF4-FFF2-40B4-BE49-F238E27FC236}">
                <a16:creationId xmlns:a16="http://schemas.microsoft.com/office/drawing/2014/main" id="{320C942B-1894-59DC-9EAD-1E3211495918}"/>
              </a:ext>
            </a:extLst>
          </p:cNvPr>
          <p:cNvSpPr txBox="1"/>
          <p:nvPr/>
        </p:nvSpPr>
        <p:spPr>
          <a:xfrm>
            <a:off x="1561737" y="357136"/>
            <a:ext cx="3535680" cy="369332"/>
          </a:xfrm>
          <a:prstGeom prst="rect">
            <a:avLst/>
          </a:prstGeom>
          <a:noFill/>
        </p:spPr>
        <p:txBody>
          <a:bodyPr wrap="square" rtlCol="0">
            <a:spAutoFit/>
          </a:bodyPr>
          <a:lstStyle/>
          <a:p>
            <a:r>
              <a:rPr lang="sv-SE" b="1" dirty="0"/>
              <a:t>Mälarens Båtförbund</a:t>
            </a:r>
          </a:p>
        </p:txBody>
      </p:sp>
    </p:spTree>
    <p:extLst>
      <p:ext uri="{BB962C8B-B14F-4D97-AF65-F5344CB8AC3E}">
        <p14:creationId xmlns:p14="http://schemas.microsoft.com/office/powerpoint/2010/main" val="3634971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192FBE-27F6-A378-8F4E-8C8FB71716C2}"/>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D707E725-7325-50EF-DD3A-B18D2785BB88}"/>
              </a:ext>
            </a:extLst>
          </p:cNvPr>
          <p:cNvSpPr>
            <a:spLocks noGrp="1"/>
          </p:cNvSpPr>
          <p:nvPr>
            <p:ph type="ctrTitle"/>
          </p:nvPr>
        </p:nvSpPr>
        <p:spPr>
          <a:xfrm>
            <a:off x="436880" y="901337"/>
            <a:ext cx="11369040" cy="698863"/>
          </a:xfrm>
        </p:spPr>
        <p:style>
          <a:lnRef idx="2">
            <a:schemeClr val="accent1">
              <a:shade val="15000"/>
            </a:schemeClr>
          </a:lnRef>
          <a:fillRef idx="1">
            <a:schemeClr val="accent1"/>
          </a:fillRef>
          <a:effectRef idx="0">
            <a:schemeClr val="accent1"/>
          </a:effectRef>
          <a:fontRef idx="minor">
            <a:schemeClr val="lt1"/>
          </a:fontRef>
        </p:style>
        <p:txBody>
          <a:bodyPr>
            <a:noAutofit/>
          </a:bodyPr>
          <a:lstStyle/>
          <a:p>
            <a:r>
              <a:rPr lang="sv-SE" sz="2400" b="1" dirty="0">
                <a:solidFill>
                  <a:schemeClr val="bg1"/>
                </a:solidFill>
              </a:rPr>
              <a:t>Frågor/enkät rörande Markupplåtelse,  Miljö- och vattenverksamhets frågor som  är utskickade till medlemsklubbarna</a:t>
            </a:r>
            <a:endParaRPr lang="sv-SE" sz="2400" dirty="0">
              <a:solidFill>
                <a:schemeClr val="bg1"/>
              </a:solidFill>
            </a:endParaRPr>
          </a:p>
        </p:txBody>
      </p:sp>
      <p:sp>
        <p:nvSpPr>
          <p:cNvPr id="3" name="Underrubrik 2">
            <a:extLst>
              <a:ext uri="{FF2B5EF4-FFF2-40B4-BE49-F238E27FC236}">
                <a16:creationId xmlns:a16="http://schemas.microsoft.com/office/drawing/2014/main" id="{83231EA8-7702-2BAF-CA70-36D10067A86D}"/>
              </a:ext>
            </a:extLst>
          </p:cNvPr>
          <p:cNvSpPr>
            <a:spLocks noGrp="1"/>
          </p:cNvSpPr>
          <p:nvPr>
            <p:ph type="subTitle" idx="1"/>
          </p:nvPr>
        </p:nvSpPr>
        <p:spPr>
          <a:xfrm>
            <a:off x="436880" y="1628336"/>
            <a:ext cx="11369040" cy="5184644"/>
          </a:xfrm>
          <a:solidFill>
            <a:srgbClr val="0070C0"/>
          </a:solidFill>
          <a:ln>
            <a:solidFill>
              <a:schemeClr val="accent1"/>
            </a:solidFill>
          </a:ln>
        </p:spPr>
        <p:txBody>
          <a:bodyPr>
            <a:normAutofit fontScale="25000" lnSpcReduction="20000"/>
          </a:bodyPr>
          <a:lstStyle/>
          <a:p>
            <a:pPr algn="l">
              <a:lnSpc>
                <a:spcPct val="115000"/>
              </a:lnSpc>
              <a:spcAft>
                <a:spcPts val="800"/>
              </a:spcAft>
            </a:pPr>
            <a:r>
              <a:rPr lang="sv-SE" sz="7200" b="1"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Frågor avseende miljöärenden</a:t>
            </a:r>
          </a:p>
          <a:p>
            <a:pPr algn="l">
              <a:lnSpc>
                <a:spcPct val="115000"/>
              </a:lnSpc>
              <a:spcAft>
                <a:spcPts val="800"/>
              </a:spcAft>
            </a:pPr>
            <a:r>
              <a:rPr lang="sv-SE" sz="4800" b="1" kern="100"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MBF har ett antal frågor kring klubbarnas Miljöplan och Miljöpolicy. Här nedan beskrivs kort vad Klubbarnas Miljöplan och Miljöpolicy ska omfatta. </a:t>
            </a:r>
            <a:r>
              <a:rPr lang="sv-SE" sz="4800" b="1" i="1" kern="100"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Vänligen beskriv kortfattat hur klubbens arbete genomförs med Miljöplan och Miljöpolicy samt åtgärder som har genomförts och erfarenheter som kan delges.</a:t>
            </a:r>
            <a:endParaRPr lang="sv-SE" sz="4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gn="l"/>
            <a:r>
              <a:rPr lang="sv-SE" sz="4800" b="1" dirty="0">
                <a:solidFill>
                  <a:schemeClr val="bg1"/>
                </a:solidFill>
                <a:effectLst/>
                <a:latin typeface="Times New Roman" panose="02020603050405020304" pitchFamily="18" charset="0"/>
                <a:ea typeface="Times New Roman" panose="02020603050405020304" pitchFamily="18" charset="0"/>
              </a:rPr>
              <a:t>Miljöplan</a:t>
            </a:r>
            <a:r>
              <a:rPr lang="sv-SE" sz="4800" dirty="0">
                <a:solidFill>
                  <a:schemeClr val="bg1"/>
                </a:solidFill>
                <a:effectLst/>
                <a:latin typeface="Times New Roman" panose="02020603050405020304" pitchFamily="18" charset="0"/>
                <a:ea typeface="Times New Roman" panose="02020603050405020304" pitchFamily="18" charset="0"/>
              </a:rPr>
              <a:t>:</a:t>
            </a:r>
          </a:p>
          <a:p>
            <a:pPr marL="342900" lvl="0" indent="-342900" algn="l">
              <a:lnSpc>
                <a:spcPct val="115000"/>
              </a:lnSpc>
              <a:spcAft>
                <a:spcPts val="800"/>
              </a:spcAft>
              <a:buSzPts val="1000"/>
              <a:buFont typeface="Symbol" pitchFamily="2" charset="2"/>
              <a:buChar char=""/>
              <a:tabLst>
                <a:tab pos="457200" algn="l"/>
              </a:tabLst>
            </a:pPr>
            <a:r>
              <a:rPr lang="sv-SE" sz="4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Policy som anger vilka mål som klubben har för sitt miljöarbete och hur klubben arbetar för att nå de uppsatta målen.</a:t>
            </a:r>
            <a:endParaRPr lang="sv-SE" sz="4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l">
              <a:lnSpc>
                <a:spcPct val="115000"/>
              </a:lnSpc>
              <a:spcAft>
                <a:spcPts val="800"/>
              </a:spcAft>
              <a:buSzPts val="1000"/>
              <a:buFont typeface="Symbol" pitchFamily="2" charset="2"/>
              <a:buChar char=""/>
              <a:tabLst>
                <a:tab pos="457200" algn="l"/>
              </a:tabLst>
            </a:pPr>
            <a:r>
              <a:rPr lang="sv-SE" sz="4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Regler och rutiner för miljöarbetet. Till exempel vilka arbetsmetoder, bottenfärger, bränslen, kemikalier som är tillåtna respektive förbjudna inom klubben. Regler och rutiner som visar hur båtägare och klubben hanterar farligt avfall. Finns en miljöstation så ska det finnas regler hur den ska/får användas?</a:t>
            </a:r>
            <a:endParaRPr lang="sv-SE" sz="4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l">
              <a:lnSpc>
                <a:spcPct val="115000"/>
              </a:lnSpc>
              <a:spcAft>
                <a:spcPts val="800"/>
              </a:spcAft>
              <a:buSzPts val="1000"/>
              <a:buFont typeface="Symbol" pitchFamily="2" charset="2"/>
              <a:buChar char=""/>
              <a:tabLst>
                <a:tab pos="457200" algn="l"/>
              </a:tabLst>
            </a:pPr>
            <a:r>
              <a:rPr lang="sv-SE" sz="4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Regler för hur ett akut utsläpp av farliga ämnen ska hanteras, till exempel spill av olja eller kemikalier på marken eller bränsle i vatten.</a:t>
            </a:r>
            <a:endParaRPr lang="sv-SE" sz="4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l">
              <a:lnSpc>
                <a:spcPct val="115000"/>
              </a:lnSpc>
              <a:spcAft>
                <a:spcPts val="800"/>
              </a:spcAft>
              <a:buSzPts val="1000"/>
              <a:buFont typeface="Symbol" pitchFamily="2" charset="2"/>
              <a:buChar char=""/>
              <a:tabLst>
                <a:tab pos="457200" algn="l"/>
              </a:tabLst>
            </a:pPr>
            <a:r>
              <a:rPr lang="sv-SE" sz="4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Rutiner för information och utbildning, vilken information om regler och rekommendationer gör din klubb till era medlemmar?</a:t>
            </a:r>
            <a:endParaRPr lang="sv-SE" sz="4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l">
              <a:lnSpc>
                <a:spcPct val="115000"/>
              </a:lnSpc>
              <a:spcAft>
                <a:spcPts val="800"/>
              </a:spcAft>
              <a:buSzPts val="1000"/>
              <a:buFont typeface="Symbol" pitchFamily="2" charset="2"/>
              <a:buChar char=""/>
              <a:tabLst>
                <a:tab pos="457200" algn="l"/>
              </a:tabLst>
            </a:pPr>
            <a:r>
              <a:rPr lang="sv-SE" sz="4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Regler för dokumentation av gjorda miljöåtgärder. </a:t>
            </a:r>
            <a:br>
              <a:rPr lang="sv-SE" sz="4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br>
            <a:br>
              <a:rPr lang="sv-SE" sz="4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br>
            <a:r>
              <a:rPr lang="sv-SE" sz="4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Har er klubb en miljöpolicy?</a:t>
            </a:r>
            <a:br>
              <a:rPr lang="sv-SE" sz="4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br>
            <a:r>
              <a:rPr lang="sv-SE" sz="4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Har er klubb en miljöplan?</a:t>
            </a:r>
            <a:br>
              <a:rPr lang="sv-SE" sz="4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br>
            <a:r>
              <a:rPr lang="sv-SE" sz="4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Har er klubb en utsedd att vara ansvarig för miljöfrågor, om så vilken funktion?</a:t>
            </a:r>
            <a:br>
              <a:rPr lang="sv-SE" sz="4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br>
            <a:r>
              <a:rPr lang="sv-SE" sz="4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Har er klubb haft revison/kontroll från kommunens miljöförvaltning? Om så vilken typ av påpekande fick ni?</a:t>
            </a:r>
            <a:br>
              <a:rPr lang="sv-SE" sz="4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br>
            <a:r>
              <a:rPr lang="sv-SE" sz="4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Vilka åtgärder har klubben genomfört avseende miljöärenden?</a:t>
            </a:r>
            <a:br>
              <a:rPr lang="sv-SE" sz="4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br>
            <a:r>
              <a:rPr lang="sv-SE" sz="4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Har klubben genomfört utbildning eller information till medlemmarna?</a:t>
            </a:r>
            <a:br>
              <a:rPr lang="sv-SE" sz="4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br>
            <a:r>
              <a:rPr lang="sv-SE" sz="48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Vilka erfarenheter kan delges (positiva och negativa)?</a:t>
            </a:r>
            <a:endParaRPr lang="sv-SE" sz="4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gn="l"/>
            <a:br>
              <a:rPr lang="sv-SE" dirty="0">
                <a:solidFill>
                  <a:schemeClr val="bg1"/>
                </a:solidFill>
              </a:rPr>
            </a:br>
            <a:endParaRPr lang="sv-SE" dirty="0">
              <a:solidFill>
                <a:schemeClr val="bg1"/>
              </a:solidFill>
            </a:endParaRPr>
          </a:p>
          <a:p>
            <a:endParaRPr lang="sv-SE" dirty="0">
              <a:solidFill>
                <a:schemeClr val="bg1"/>
              </a:solidFill>
            </a:endParaRPr>
          </a:p>
        </p:txBody>
      </p:sp>
      <p:pic>
        <p:nvPicPr>
          <p:cNvPr id="51" name="Bildobjekt 50" descr="En bild som visar symbol, clipart, Grafik, logotyp&#10;&#10;AI-genererat innehåll kan vara felaktigt.">
            <a:extLst>
              <a:ext uri="{FF2B5EF4-FFF2-40B4-BE49-F238E27FC236}">
                <a16:creationId xmlns:a16="http://schemas.microsoft.com/office/drawing/2014/main" id="{85F7F9B0-BE68-96C4-B90B-ADA6999245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6561" y="73156"/>
            <a:ext cx="788126" cy="773264"/>
          </a:xfrm>
          <a:prstGeom prst="rect">
            <a:avLst/>
          </a:prstGeom>
        </p:spPr>
      </p:pic>
      <p:sp>
        <p:nvSpPr>
          <p:cNvPr id="55" name="textruta 54">
            <a:extLst>
              <a:ext uri="{FF2B5EF4-FFF2-40B4-BE49-F238E27FC236}">
                <a16:creationId xmlns:a16="http://schemas.microsoft.com/office/drawing/2014/main" id="{89F02F41-7624-A021-AF27-883326D96127}"/>
              </a:ext>
            </a:extLst>
          </p:cNvPr>
          <p:cNvSpPr txBox="1"/>
          <p:nvPr/>
        </p:nvSpPr>
        <p:spPr>
          <a:xfrm>
            <a:off x="1561737" y="357136"/>
            <a:ext cx="3535680" cy="369332"/>
          </a:xfrm>
          <a:prstGeom prst="rect">
            <a:avLst/>
          </a:prstGeom>
          <a:noFill/>
        </p:spPr>
        <p:txBody>
          <a:bodyPr wrap="square" rtlCol="0">
            <a:spAutoFit/>
          </a:bodyPr>
          <a:lstStyle/>
          <a:p>
            <a:r>
              <a:rPr lang="sv-SE" b="1" dirty="0"/>
              <a:t>Mälarens Båtförbund</a:t>
            </a:r>
          </a:p>
        </p:txBody>
      </p:sp>
    </p:spTree>
    <p:extLst>
      <p:ext uri="{BB962C8B-B14F-4D97-AF65-F5344CB8AC3E}">
        <p14:creationId xmlns:p14="http://schemas.microsoft.com/office/powerpoint/2010/main" val="1964336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2E314C-2722-D270-9405-64209AB29C10}"/>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F70A7223-9E7C-6AF9-981E-39941AF406AA}"/>
              </a:ext>
            </a:extLst>
          </p:cNvPr>
          <p:cNvSpPr>
            <a:spLocks noGrp="1"/>
          </p:cNvSpPr>
          <p:nvPr>
            <p:ph type="ctrTitle"/>
          </p:nvPr>
        </p:nvSpPr>
        <p:spPr>
          <a:xfrm>
            <a:off x="424848" y="901337"/>
            <a:ext cx="11369040" cy="698863"/>
          </a:xfrm>
        </p:spPr>
        <p:style>
          <a:lnRef idx="2">
            <a:schemeClr val="accent1">
              <a:shade val="15000"/>
            </a:schemeClr>
          </a:lnRef>
          <a:fillRef idx="1">
            <a:schemeClr val="accent1"/>
          </a:fillRef>
          <a:effectRef idx="0">
            <a:schemeClr val="accent1"/>
          </a:effectRef>
          <a:fontRef idx="minor">
            <a:schemeClr val="lt1"/>
          </a:fontRef>
        </p:style>
        <p:txBody>
          <a:bodyPr>
            <a:noAutofit/>
          </a:bodyPr>
          <a:lstStyle/>
          <a:p>
            <a:r>
              <a:rPr lang="sv-SE" sz="2400" b="1" dirty="0">
                <a:solidFill>
                  <a:schemeClr val="bg1"/>
                </a:solidFill>
              </a:rPr>
              <a:t>Frågor/enkät rörande Markupplåtelse,  Miljö- och Vattenverksamhets frågor som  är utskickade till medlemsklubbarna</a:t>
            </a:r>
            <a:endParaRPr lang="sv-SE" sz="2400" dirty="0">
              <a:solidFill>
                <a:schemeClr val="bg1"/>
              </a:solidFill>
            </a:endParaRPr>
          </a:p>
        </p:txBody>
      </p:sp>
      <p:sp>
        <p:nvSpPr>
          <p:cNvPr id="3" name="Underrubrik 2">
            <a:extLst>
              <a:ext uri="{FF2B5EF4-FFF2-40B4-BE49-F238E27FC236}">
                <a16:creationId xmlns:a16="http://schemas.microsoft.com/office/drawing/2014/main" id="{0186FC15-D1DE-4E72-2DBE-2B848B877EB3}"/>
              </a:ext>
            </a:extLst>
          </p:cNvPr>
          <p:cNvSpPr>
            <a:spLocks noGrp="1"/>
          </p:cNvSpPr>
          <p:nvPr>
            <p:ph type="subTitle" idx="1"/>
          </p:nvPr>
        </p:nvSpPr>
        <p:spPr>
          <a:xfrm>
            <a:off x="411480" y="1655117"/>
            <a:ext cx="11369040" cy="4998345"/>
          </a:xfrm>
          <a:solidFill>
            <a:srgbClr val="0070C0"/>
          </a:solidFill>
          <a:ln>
            <a:solidFill>
              <a:schemeClr val="accent1"/>
            </a:solidFill>
          </a:ln>
        </p:spPr>
        <p:txBody>
          <a:bodyPr>
            <a:normAutofit fontScale="25000" lnSpcReduction="20000"/>
          </a:bodyPr>
          <a:lstStyle/>
          <a:p>
            <a:pPr algn="l"/>
            <a:r>
              <a:rPr lang="sv-SE" sz="5600" b="1" dirty="0">
                <a:solidFill>
                  <a:schemeClr val="bg1"/>
                </a:solidFill>
                <a:effectLst/>
                <a:latin typeface="Times New Roman" panose="02020603050405020304" pitchFamily="18" charset="0"/>
                <a:ea typeface="Times New Roman" panose="02020603050405020304" pitchFamily="18" charset="0"/>
              </a:rPr>
              <a:t>Miljöpolicy</a:t>
            </a:r>
            <a:r>
              <a:rPr lang="sv-SE" sz="5600" dirty="0">
                <a:solidFill>
                  <a:schemeClr val="bg1"/>
                </a:solidFill>
                <a:effectLst/>
                <a:latin typeface="Times New Roman" panose="02020603050405020304" pitchFamily="18" charset="0"/>
                <a:ea typeface="Times New Roman" panose="02020603050405020304" pitchFamily="18" charset="0"/>
              </a:rPr>
              <a:t>:</a:t>
            </a:r>
          </a:p>
          <a:p>
            <a:pPr marL="685800" indent="-685800" algn="l">
              <a:buFont typeface="Arial" panose="020B0604020202020204" pitchFamily="34" charset="0"/>
              <a:buChar char="•"/>
            </a:pPr>
            <a:r>
              <a:rPr lang="sv-SE" sz="5600" dirty="0">
                <a:solidFill>
                  <a:schemeClr val="bg1"/>
                </a:solidFill>
                <a:effectLst/>
                <a:latin typeface="Times New Roman" panose="02020603050405020304" pitchFamily="18" charset="0"/>
                <a:ea typeface="Times New Roman" panose="02020603050405020304" pitchFamily="18" charset="0"/>
              </a:rPr>
              <a:t>Miljömål</a:t>
            </a:r>
            <a:br>
              <a:rPr lang="sv-SE" sz="5600" dirty="0">
                <a:solidFill>
                  <a:schemeClr val="bg1"/>
                </a:solidFill>
                <a:effectLst/>
                <a:latin typeface="Times New Roman" panose="02020603050405020304" pitchFamily="18" charset="0"/>
                <a:ea typeface="Times New Roman" panose="02020603050405020304" pitchFamily="18" charset="0"/>
              </a:rPr>
            </a:br>
            <a:r>
              <a:rPr lang="sv-SE" sz="5600" dirty="0">
                <a:solidFill>
                  <a:schemeClr val="bg1"/>
                </a:solidFill>
                <a:effectLst/>
                <a:latin typeface="Times New Roman" panose="02020603050405020304" pitchFamily="18" charset="0"/>
                <a:ea typeface="Times New Roman" panose="02020603050405020304" pitchFamily="18" charset="0"/>
              </a:rPr>
              <a:t>Beskriv övergripande om vad klubben och medlemmarna vill uppnå med miljöarbetet.</a:t>
            </a:r>
          </a:p>
          <a:p>
            <a:pPr marL="685800" indent="-685800" algn="l">
              <a:buFont typeface="Arial" panose="020B0604020202020204" pitchFamily="34" charset="0"/>
              <a:buChar char="•"/>
            </a:pPr>
            <a:r>
              <a:rPr lang="sv-SE" sz="5600" dirty="0">
                <a:solidFill>
                  <a:schemeClr val="bg1"/>
                </a:solidFill>
                <a:effectLst/>
                <a:latin typeface="Times New Roman" panose="02020603050405020304" pitchFamily="18" charset="0"/>
                <a:ea typeface="Times New Roman" panose="02020603050405020304" pitchFamily="18" charset="0"/>
              </a:rPr>
              <a:t>Miljöregler</a:t>
            </a:r>
            <a:br>
              <a:rPr lang="sv-SE" sz="5600" i="1" dirty="0">
                <a:solidFill>
                  <a:schemeClr val="bg1"/>
                </a:solidFill>
                <a:latin typeface="Times New Roman" panose="02020603050405020304" pitchFamily="18" charset="0"/>
                <a:ea typeface="Times New Roman" panose="02020603050405020304" pitchFamily="18" charset="0"/>
              </a:rPr>
            </a:br>
            <a:r>
              <a:rPr lang="sv-SE" sz="5600" i="1" dirty="0">
                <a:solidFill>
                  <a:schemeClr val="bg1"/>
                </a:solidFill>
                <a:effectLst/>
                <a:latin typeface="Times New Roman" panose="02020603050405020304" pitchFamily="18" charset="0"/>
                <a:ea typeface="Times New Roman" panose="02020603050405020304" pitchFamily="18" charset="0"/>
              </a:rPr>
              <a:t>Ange eller hänvisa till de regler/ordningsregler/stadgar som klubben har antagit som gäller miljö. Det kan vara regler för vilka bottenfärger som får användas, hur sanering/tvätt får gå till, avfallshantering, regler för täckning vid skrapning/slipning/blästringsarbeten och liknande. Det kan också handla om regler för att undvika extremt bullrande båtmotorer, färg på täckning på vintern för att få enhetlighet och annat.</a:t>
            </a:r>
          </a:p>
          <a:p>
            <a:pPr marL="685800" indent="-685800" algn="l">
              <a:buFont typeface="Arial" panose="020B0604020202020204" pitchFamily="34" charset="0"/>
              <a:buChar char="•"/>
            </a:pPr>
            <a:r>
              <a:rPr lang="sv-SE" sz="5600" dirty="0">
                <a:solidFill>
                  <a:schemeClr val="bg1"/>
                </a:solidFill>
                <a:effectLst/>
                <a:latin typeface="Times New Roman" panose="02020603050405020304" pitchFamily="18" charset="0"/>
                <a:ea typeface="Times New Roman" panose="02020603050405020304" pitchFamily="18" charset="0"/>
              </a:rPr>
              <a:t>Bottenfärger</a:t>
            </a:r>
            <a:br>
              <a:rPr lang="sv-SE" sz="5600" dirty="0">
                <a:solidFill>
                  <a:schemeClr val="bg1"/>
                </a:solidFill>
                <a:effectLst/>
                <a:latin typeface="Times New Roman" panose="02020603050405020304" pitchFamily="18" charset="0"/>
                <a:ea typeface="Times New Roman" panose="02020603050405020304" pitchFamily="18" charset="0"/>
              </a:rPr>
            </a:br>
            <a:r>
              <a:rPr lang="sv-SE" sz="5600" i="1" dirty="0">
                <a:solidFill>
                  <a:schemeClr val="bg1"/>
                </a:solidFill>
                <a:effectLst/>
                <a:latin typeface="Times New Roman" panose="02020603050405020304" pitchFamily="18" charset="0"/>
                <a:ea typeface="Times New Roman" panose="02020603050405020304" pitchFamily="18" charset="0"/>
              </a:rPr>
              <a:t>Ange vad som gäller i er kommun och i er klubb. Vid behov ange tidplan för till exempel utfasning av vissa kemikalier. Många kommuner ställer numera krav på att klubbar ska ha en avvecklingsplan för biocidfärger på båtbottnar.</a:t>
            </a:r>
          </a:p>
          <a:p>
            <a:pPr marL="685800" indent="-685800" algn="l">
              <a:buFont typeface="Arial" panose="020B0604020202020204" pitchFamily="34" charset="0"/>
              <a:buChar char="•"/>
            </a:pPr>
            <a:r>
              <a:rPr lang="sv-SE" sz="5600" dirty="0">
                <a:solidFill>
                  <a:schemeClr val="bg1"/>
                </a:solidFill>
                <a:effectLst/>
                <a:latin typeface="Times New Roman" panose="02020603050405020304" pitchFamily="18" charset="0"/>
                <a:ea typeface="Times New Roman" panose="02020603050405020304" pitchFamily="18" charset="0"/>
              </a:rPr>
              <a:t>Kemikaliehantering</a:t>
            </a:r>
            <a:br>
              <a:rPr lang="sv-SE" sz="5600" dirty="0">
                <a:solidFill>
                  <a:schemeClr val="bg1"/>
                </a:solidFill>
                <a:effectLst/>
                <a:latin typeface="Times New Roman" panose="02020603050405020304" pitchFamily="18" charset="0"/>
                <a:ea typeface="Times New Roman" panose="02020603050405020304" pitchFamily="18" charset="0"/>
              </a:rPr>
            </a:br>
            <a:r>
              <a:rPr lang="sv-SE" sz="5600" i="1" dirty="0">
                <a:solidFill>
                  <a:schemeClr val="bg1"/>
                </a:solidFill>
                <a:effectLst/>
                <a:latin typeface="Times New Roman" panose="02020603050405020304" pitchFamily="18" charset="0"/>
                <a:ea typeface="Times New Roman" panose="02020603050405020304" pitchFamily="18" charset="0"/>
              </a:rPr>
              <a:t>Ange vilka kemikalier, frostskyddsme</a:t>
            </a:r>
            <a:r>
              <a:rPr lang="sv-SE" sz="5600" i="1" dirty="0">
                <a:solidFill>
                  <a:schemeClr val="bg1"/>
                </a:solidFill>
                <a:latin typeface="Times New Roman" panose="02020603050405020304" pitchFamily="18" charset="0"/>
                <a:ea typeface="Times New Roman" panose="02020603050405020304" pitchFamily="18" charset="0"/>
              </a:rPr>
              <a:t>del, rengöringsmedel och liknande som dels är förbjudna i klubben, dels som rekommenderas. Ange också hur använda kemikalier, trasor, begagnad frostskyddsvätska och oljor ska tas om hand.</a:t>
            </a:r>
            <a:endParaRPr lang="sv-SE" sz="5600" i="1" dirty="0">
              <a:solidFill>
                <a:schemeClr val="bg1"/>
              </a:solidFill>
              <a:effectLst/>
              <a:latin typeface="Times New Roman" panose="02020603050405020304" pitchFamily="18" charset="0"/>
              <a:ea typeface="Times New Roman" panose="02020603050405020304" pitchFamily="18" charset="0"/>
            </a:endParaRPr>
          </a:p>
          <a:p>
            <a:pPr marL="685800" indent="-685800" algn="l">
              <a:buFont typeface="Arial" panose="020B0604020202020204" pitchFamily="34" charset="0"/>
              <a:buChar char="•"/>
            </a:pPr>
            <a:r>
              <a:rPr lang="sv-SE" sz="5600" dirty="0">
                <a:solidFill>
                  <a:schemeClr val="bg1"/>
                </a:solidFill>
                <a:effectLst/>
                <a:latin typeface="Times New Roman" panose="02020603050405020304" pitchFamily="18" charset="0"/>
                <a:ea typeface="Times New Roman" panose="02020603050405020304" pitchFamily="18" charset="0"/>
              </a:rPr>
              <a:t>Avfallshanteringsplan</a:t>
            </a:r>
            <a:br>
              <a:rPr lang="sv-SE" sz="5600" dirty="0">
                <a:solidFill>
                  <a:schemeClr val="bg1"/>
                </a:solidFill>
                <a:effectLst/>
                <a:latin typeface="Times New Roman" panose="02020603050405020304" pitchFamily="18" charset="0"/>
                <a:ea typeface="Times New Roman" panose="02020603050405020304" pitchFamily="18" charset="0"/>
              </a:rPr>
            </a:br>
            <a:r>
              <a:rPr lang="sv-SE" sz="5600" i="1" dirty="0">
                <a:solidFill>
                  <a:schemeClr val="bg1"/>
                </a:solidFill>
                <a:effectLst/>
                <a:latin typeface="Times New Roman" panose="02020603050405020304" pitchFamily="18" charset="0"/>
                <a:ea typeface="Times New Roman" panose="02020603050405020304" pitchFamily="18" charset="0"/>
              </a:rPr>
              <a:t>Har klubben en särskild avfallshanteringsplan? Om ja, är planen godkänd av kommunen? </a:t>
            </a:r>
            <a:br>
              <a:rPr lang="sv-SE" sz="5600" i="1" dirty="0">
                <a:solidFill>
                  <a:schemeClr val="bg1"/>
                </a:solidFill>
                <a:effectLst/>
                <a:latin typeface="Times New Roman" panose="02020603050405020304" pitchFamily="18" charset="0"/>
                <a:ea typeface="Times New Roman" panose="02020603050405020304" pitchFamily="18" charset="0"/>
              </a:rPr>
            </a:br>
            <a:r>
              <a:rPr lang="sv-SE" sz="5600" i="1" dirty="0">
                <a:solidFill>
                  <a:schemeClr val="bg1"/>
                </a:solidFill>
                <a:effectLst/>
                <a:latin typeface="Times New Roman" panose="02020603050405020304" pitchFamily="18" charset="0"/>
                <a:ea typeface="Times New Roman" panose="02020603050405020304" pitchFamily="18" charset="0"/>
              </a:rPr>
              <a:t>Har er klubb en hamn som uppfyller krav på sugtömning och avfallsstation. Om så vilka problem har ni uppmärksammat kopplat till detta?</a:t>
            </a:r>
          </a:p>
          <a:p>
            <a:pPr marL="685800" indent="-685800" algn="l">
              <a:buFont typeface="Arial" panose="020B0604020202020204" pitchFamily="34" charset="0"/>
              <a:buChar char="•"/>
            </a:pPr>
            <a:r>
              <a:rPr lang="sv-SE" sz="5600" dirty="0">
                <a:solidFill>
                  <a:schemeClr val="bg1"/>
                </a:solidFill>
                <a:effectLst/>
                <a:latin typeface="Times New Roman" panose="02020603050405020304" pitchFamily="18" charset="0"/>
                <a:ea typeface="Times New Roman" panose="02020603050405020304" pitchFamily="18" charset="0"/>
              </a:rPr>
              <a:t>Handlingsplan vid miljöolycka</a:t>
            </a:r>
            <a:br>
              <a:rPr lang="sv-SE" sz="5600" dirty="0">
                <a:solidFill>
                  <a:schemeClr val="bg1"/>
                </a:solidFill>
                <a:effectLst/>
                <a:latin typeface="Times New Roman" panose="02020603050405020304" pitchFamily="18" charset="0"/>
                <a:ea typeface="Times New Roman" panose="02020603050405020304" pitchFamily="18" charset="0"/>
              </a:rPr>
            </a:br>
            <a:r>
              <a:rPr lang="sv-SE" sz="5600" i="1" dirty="0">
                <a:solidFill>
                  <a:schemeClr val="bg1"/>
                </a:solidFill>
                <a:effectLst/>
                <a:latin typeface="Times New Roman" panose="02020603050405020304" pitchFamily="18" charset="0"/>
                <a:ea typeface="Times New Roman" panose="02020603050405020304" pitchFamily="18" charset="0"/>
              </a:rPr>
              <a:t>Här anges hur medlemmar/klubben ska agera vid miljöpåverkande utsläpp på land, respektive i vattnet. Det kan handla om 1) Vilka åtgärder som ska vidtas, var oljelänsar och absorptionsmaterial finns 2) Vilka myndigheter och klubbfunktionärer som ska kontaktas och deras telefonnummer och e-post 3) Hur dokumentation av olyckan gick till för att klubben/medlemmar ska kunna undvika att det upprepas. Har er klubb en handlingsplan vid miljöolycka?</a:t>
            </a:r>
            <a:br>
              <a:rPr lang="sv-SE" sz="5600" i="1" dirty="0">
                <a:solidFill>
                  <a:schemeClr val="bg1"/>
                </a:solidFill>
                <a:effectLst/>
                <a:latin typeface="Times New Roman" panose="02020603050405020304" pitchFamily="18" charset="0"/>
                <a:ea typeface="Times New Roman" panose="02020603050405020304" pitchFamily="18" charset="0"/>
              </a:rPr>
            </a:br>
            <a:r>
              <a:rPr lang="sv-SE" sz="5600" i="1" dirty="0">
                <a:solidFill>
                  <a:schemeClr val="bg1"/>
                </a:solidFill>
                <a:effectLst/>
                <a:latin typeface="Times New Roman" panose="02020603050405020304" pitchFamily="18" charset="0"/>
                <a:ea typeface="Times New Roman" panose="02020603050405020304" pitchFamily="18" charset="0"/>
              </a:rPr>
              <a:t>Har er klubb haft miljörelaterad incident? Om så vilka erfarenheter har ni dragit av detta?</a:t>
            </a:r>
          </a:p>
          <a:p>
            <a:pPr marL="685800" indent="-685800" algn="l">
              <a:buFont typeface="Arial" panose="020B0604020202020204" pitchFamily="34" charset="0"/>
              <a:buChar char="•"/>
            </a:pPr>
            <a:r>
              <a:rPr lang="sv-SE" sz="5600" dirty="0">
                <a:solidFill>
                  <a:schemeClr val="bg1"/>
                </a:solidFill>
                <a:effectLst/>
                <a:latin typeface="Times New Roman" panose="02020603050405020304" pitchFamily="18" charset="0"/>
                <a:ea typeface="Times New Roman" panose="02020603050405020304" pitchFamily="18" charset="0"/>
              </a:rPr>
              <a:t>Egenkontroll av verksamheten</a:t>
            </a:r>
            <a:br>
              <a:rPr lang="sv-SE" sz="5600" dirty="0">
                <a:solidFill>
                  <a:schemeClr val="bg1"/>
                </a:solidFill>
                <a:latin typeface="Times New Roman" panose="02020603050405020304" pitchFamily="18" charset="0"/>
                <a:ea typeface="Times New Roman" panose="02020603050405020304" pitchFamily="18" charset="0"/>
              </a:rPr>
            </a:br>
            <a:r>
              <a:rPr lang="sv-SE" sz="5600" i="1" dirty="0">
                <a:solidFill>
                  <a:schemeClr val="bg1"/>
                </a:solidFill>
                <a:effectLst/>
                <a:latin typeface="Times New Roman" panose="02020603050405020304" pitchFamily="18" charset="0"/>
                <a:ea typeface="Times New Roman" panose="02020603050405020304" pitchFamily="18" charset="0"/>
              </a:rPr>
              <a:t>Funktionärer som kan vara med i egenkontrollarbete arbete är till exempel miljösamordnare, varvschef, hamnkapten, ev. säkerhetssamordnare och andra som kan ha särskilda kunskaper om miljöarbete. Ange vem som följer upp miljöarbetet och hur ofta egenkontroll/genomgång av verksamheten genomförs samt hur den dokumenteras. </a:t>
            </a:r>
          </a:p>
          <a:p>
            <a:pPr algn="l"/>
            <a:br>
              <a:rPr lang="sv-SE" sz="5600" dirty="0">
                <a:solidFill>
                  <a:schemeClr val="bg1"/>
                </a:solidFill>
              </a:rPr>
            </a:br>
            <a:endParaRPr lang="sv-SE" sz="5600" dirty="0">
              <a:solidFill>
                <a:schemeClr val="bg1"/>
              </a:solidFill>
            </a:endParaRPr>
          </a:p>
          <a:p>
            <a:endParaRPr lang="sv-SE" dirty="0">
              <a:solidFill>
                <a:schemeClr val="bg1"/>
              </a:solidFill>
            </a:endParaRPr>
          </a:p>
        </p:txBody>
      </p:sp>
      <p:pic>
        <p:nvPicPr>
          <p:cNvPr id="51" name="Bildobjekt 50" descr="En bild som visar symbol, clipart, Grafik, logotyp&#10;&#10;AI-genererat innehåll kan vara felaktigt.">
            <a:extLst>
              <a:ext uri="{FF2B5EF4-FFF2-40B4-BE49-F238E27FC236}">
                <a16:creationId xmlns:a16="http://schemas.microsoft.com/office/drawing/2014/main" id="{9530FCC3-64EE-19CE-035D-5D384FADB7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6561" y="73156"/>
            <a:ext cx="788126" cy="773264"/>
          </a:xfrm>
          <a:prstGeom prst="rect">
            <a:avLst/>
          </a:prstGeom>
        </p:spPr>
      </p:pic>
      <p:sp>
        <p:nvSpPr>
          <p:cNvPr id="55" name="textruta 54">
            <a:extLst>
              <a:ext uri="{FF2B5EF4-FFF2-40B4-BE49-F238E27FC236}">
                <a16:creationId xmlns:a16="http://schemas.microsoft.com/office/drawing/2014/main" id="{65477562-DC60-F619-0041-600BFABA1225}"/>
              </a:ext>
            </a:extLst>
          </p:cNvPr>
          <p:cNvSpPr txBox="1"/>
          <p:nvPr/>
        </p:nvSpPr>
        <p:spPr>
          <a:xfrm>
            <a:off x="1561737" y="357136"/>
            <a:ext cx="3535680" cy="369332"/>
          </a:xfrm>
          <a:prstGeom prst="rect">
            <a:avLst/>
          </a:prstGeom>
          <a:noFill/>
        </p:spPr>
        <p:txBody>
          <a:bodyPr wrap="square" rtlCol="0">
            <a:spAutoFit/>
          </a:bodyPr>
          <a:lstStyle/>
          <a:p>
            <a:r>
              <a:rPr lang="sv-SE" b="1" dirty="0"/>
              <a:t>Mälarens Båtförbund</a:t>
            </a:r>
          </a:p>
        </p:txBody>
      </p:sp>
    </p:spTree>
    <p:extLst>
      <p:ext uri="{BB962C8B-B14F-4D97-AF65-F5344CB8AC3E}">
        <p14:creationId xmlns:p14="http://schemas.microsoft.com/office/powerpoint/2010/main" val="40567770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CC0083-9F91-829C-AA76-4F9D27C75545}"/>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DECC3CFF-D0F9-09D6-A1B9-CE653FD541EF}"/>
              </a:ext>
            </a:extLst>
          </p:cNvPr>
          <p:cNvSpPr>
            <a:spLocks noGrp="1"/>
          </p:cNvSpPr>
          <p:nvPr>
            <p:ph type="ctrTitle"/>
          </p:nvPr>
        </p:nvSpPr>
        <p:spPr>
          <a:xfrm>
            <a:off x="436880" y="901337"/>
            <a:ext cx="11369040" cy="698863"/>
          </a:xfrm>
        </p:spPr>
        <p:style>
          <a:lnRef idx="2">
            <a:schemeClr val="accent1">
              <a:shade val="15000"/>
            </a:schemeClr>
          </a:lnRef>
          <a:fillRef idx="1">
            <a:schemeClr val="accent1"/>
          </a:fillRef>
          <a:effectRef idx="0">
            <a:schemeClr val="accent1"/>
          </a:effectRef>
          <a:fontRef idx="minor">
            <a:schemeClr val="lt1"/>
          </a:fontRef>
        </p:style>
        <p:txBody>
          <a:bodyPr>
            <a:normAutofit/>
          </a:bodyPr>
          <a:lstStyle/>
          <a:p>
            <a:r>
              <a:rPr lang="sv-SE" sz="2400" b="1" dirty="0" err="1">
                <a:solidFill>
                  <a:schemeClr val="bg1"/>
                </a:solidFill>
                <a:effectLst/>
                <a:latin typeface="TimesNewRomanPS"/>
              </a:rPr>
              <a:t>Sammanställning</a:t>
            </a:r>
            <a:r>
              <a:rPr lang="sv-SE" sz="2400" b="1" dirty="0">
                <a:solidFill>
                  <a:schemeClr val="bg1"/>
                </a:solidFill>
                <a:effectLst/>
                <a:latin typeface="TimesNewRomanPS"/>
              </a:rPr>
              <a:t> av </a:t>
            </a:r>
            <a:r>
              <a:rPr lang="sv-SE" sz="2400" b="1" dirty="0" err="1">
                <a:solidFill>
                  <a:schemeClr val="bg1"/>
                </a:solidFill>
                <a:effectLst/>
                <a:latin typeface="TimesNewRomanPS"/>
              </a:rPr>
              <a:t>Mälarens</a:t>
            </a:r>
            <a:r>
              <a:rPr lang="sv-SE" sz="2400" b="1" dirty="0">
                <a:solidFill>
                  <a:schemeClr val="bg1"/>
                </a:solidFill>
                <a:effectLst/>
                <a:latin typeface="TimesNewRomanPS"/>
              </a:rPr>
              <a:t> </a:t>
            </a:r>
            <a:r>
              <a:rPr lang="sv-SE" sz="2400" b="1" dirty="0" err="1">
                <a:solidFill>
                  <a:schemeClr val="bg1"/>
                </a:solidFill>
                <a:effectLst/>
                <a:latin typeface="TimesNewRomanPS"/>
              </a:rPr>
              <a:t>Båtförbunds</a:t>
            </a:r>
            <a:r>
              <a:rPr lang="sv-SE" sz="2400" b="1" dirty="0">
                <a:solidFill>
                  <a:schemeClr val="bg1"/>
                </a:solidFill>
                <a:effectLst/>
                <a:latin typeface="TimesNewRomanPS"/>
              </a:rPr>
              <a:t> </a:t>
            </a:r>
            <a:r>
              <a:rPr lang="sv-SE" sz="2400" b="1" dirty="0" err="1">
                <a:solidFill>
                  <a:schemeClr val="bg1"/>
                </a:solidFill>
                <a:effectLst/>
                <a:latin typeface="TimesNewRomanPS"/>
              </a:rPr>
              <a:t>frågeställningar</a:t>
            </a:r>
            <a:r>
              <a:rPr lang="sv-SE" sz="2400" b="1" dirty="0">
                <a:solidFill>
                  <a:schemeClr val="bg1"/>
                </a:solidFill>
                <a:effectLst/>
                <a:latin typeface="TimesNewRomanPS"/>
              </a:rPr>
              <a:t> till medlemsklubbarna </a:t>
            </a:r>
            <a:br>
              <a:rPr lang="sv-SE" sz="800" dirty="0">
                <a:solidFill>
                  <a:schemeClr val="bg1"/>
                </a:solidFill>
                <a:effectLst/>
              </a:rPr>
            </a:br>
            <a:endParaRPr lang="sv-SE" sz="1600" dirty="0">
              <a:solidFill>
                <a:schemeClr val="bg1"/>
              </a:solidFill>
            </a:endParaRPr>
          </a:p>
        </p:txBody>
      </p:sp>
      <p:sp>
        <p:nvSpPr>
          <p:cNvPr id="3" name="Underrubrik 2">
            <a:extLst>
              <a:ext uri="{FF2B5EF4-FFF2-40B4-BE49-F238E27FC236}">
                <a16:creationId xmlns:a16="http://schemas.microsoft.com/office/drawing/2014/main" id="{74F0BBFA-0A80-BFEF-4D5A-A60CC8B58216}"/>
              </a:ext>
            </a:extLst>
          </p:cNvPr>
          <p:cNvSpPr>
            <a:spLocks noGrp="1"/>
          </p:cNvSpPr>
          <p:nvPr>
            <p:ph type="subTitle" idx="1"/>
          </p:nvPr>
        </p:nvSpPr>
        <p:spPr>
          <a:xfrm>
            <a:off x="436880" y="1600200"/>
            <a:ext cx="11369040" cy="4973320"/>
          </a:xfrm>
          <a:solidFill>
            <a:srgbClr val="0070C0"/>
          </a:solidFill>
          <a:ln>
            <a:solidFill>
              <a:schemeClr val="accent1"/>
            </a:solidFill>
          </a:ln>
        </p:spPr>
        <p:txBody>
          <a:bodyPr>
            <a:normAutofit/>
          </a:bodyPr>
          <a:lstStyle/>
          <a:p>
            <a:pPr algn="l"/>
            <a:endParaRPr lang="sv-SE" sz="2000" b="1" dirty="0">
              <a:solidFill>
                <a:schemeClr val="bg1"/>
              </a:solidFill>
              <a:effectLst/>
              <a:latin typeface="TimesNewRomanPS"/>
            </a:endParaRPr>
          </a:p>
          <a:p>
            <a:pPr algn="l"/>
            <a:r>
              <a:rPr lang="sv-SE" sz="2000" b="1" dirty="0">
                <a:solidFill>
                  <a:schemeClr val="bg1"/>
                </a:solidFill>
                <a:effectLst/>
                <a:latin typeface="TimesNewRomanPS"/>
              </a:rPr>
              <a:t>Effekten av uppdraget </a:t>
            </a:r>
          </a:p>
          <a:p>
            <a:pPr algn="l"/>
            <a:endParaRPr lang="sv-SE" sz="2000" dirty="0">
              <a:solidFill>
                <a:schemeClr val="bg1"/>
              </a:solidFill>
              <a:effectLst/>
            </a:endParaRPr>
          </a:p>
          <a:p>
            <a:pPr marL="342900" indent="-342900" algn="l">
              <a:buFont typeface="Arial" panose="020B0604020202020204" pitchFamily="34" charset="0"/>
              <a:buChar char="•"/>
            </a:pPr>
            <a:r>
              <a:rPr lang="sv-SE" sz="2000" dirty="0">
                <a:solidFill>
                  <a:schemeClr val="bg1"/>
                </a:solidFill>
                <a:effectLst/>
                <a:latin typeface="TimesNewRomanPSMT"/>
              </a:rPr>
              <a:t>Att </a:t>
            </a:r>
            <a:r>
              <a:rPr lang="sv-SE" sz="2000" dirty="0" err="1">
                <a:solidFill>
                  <a:schemeClr val="bg1"/>
                </a:solidFill>
                <a:effectLst/>
                <a:latin typeface="TimesNewRomanPSMT"/>
              </a:rPr>
              <a:t>öka</a:t>
            </a:r>
            <a:r>
              <a:rPr lang="sv-SE" sz="2000" dirty="0">
                <a:solidFill>
                  <a:schemeClr val="bg1"/>
                </a:solidFill>
                <a:effectLst/>
                <a:latin typeface="TimesNewRomanPSMT"/>
              </a:rPr>
              <a:t> medvetenheten inom klubbar om vikten av att ha koll </a:t>
            </a:r>
            <a:r>
              <a:rPr lang="sv-SE" sz="2000" dirty="0" err="1">
                <a:solidFill>
                  <a:schemeClr val="bg1"/>
                </a:solidFill>
                <a:effectLst/>
                <a:latin typeface="TimesNewRomanPSMT"/>
              </a:rPr>
              <a:t>pa</a:t>
            </a:r>
            <a:r>
              <a:rPr lang="sv-SE" sz="2000" dirty="0">
                <a:solidFill>
                  <a:schemeClr val="bg1"/>
                </a:solidFill>
                <a:effectLst/>
                <a:latin typeface="TimesNewRomanPSMT"/>
              </a:rPr>
              <a:t>̊ vad som kan </a:t>
            </a:r>
            <a:r>
              <a:rPr lang="sv-SE" sz="2000" dirty="0" err="1">
                <a:solidFill>
                  <a:schemeClr val="bg1"/>
                </a:solidFill>
                <a:effectLst/>
                <a:latin typeface="TimesNewRomanPSMT"/>
              </a:rPr>
              <a:t>påverka</a:t>
            </a:r>
            <a:r>
              <a:rPr lang="sv-SE" sz="2000" dirty="0">
                <a:solidFill>
                  <a:schemeClr val="bg1"/>
                </a:solidFill>
                <a:effectLst/>
                <a:latin typeface="TimesNewRomanPSMT"/>
              </a:rPr>
              <a:t> klubbens </a:t>
            </a:r>
            <a:r>
              <a:rPr lang="sv-SE" sz="2000" dirty="0" err="1">
                <a:solidFill>
                  <a:schemeClr val="bg1"/>
                </a:solidFill>
                <a:effectLst/>
                <a:latin typeface="TimesNewRomanPSMT"/>
              </a:rPr>
              <a:t>anläggning</a:t>
            </a:r>
            <a:r>
              <a:rPr lang="sv-SE" sz="2000" dirty="0">
                <a:solidFill>
                  <a:schemeClr val="bg1"/>
                </a:solidFill>
                <a:effectLst/>
                <a:latin typeface="TimesNewRomanPSMT"/>
              </a:rPr>
              <a:t> </a:t>
            </a:r>
            <a:r>
              <a:rPr lang="sv-SE" sz="2000" dirty="0" err="1">
                <a:solidFill>
                  <a:schemeClr val="bg1"/>
                </a:solidFill>
                <a:effectLst/>
                <a:latin typeface="TimesNewRomanPSMT"/>
              </a:rPr>
              <a:t>utifrån</a:t>
            </a:r>
            <a:r>
              <a:rPr lang="sv-SE" sz="2000" dirty="0">
                <a:solidFill>
                  <a:schemeClr val="bg1"/>
                </a:solidFill>
                <a:effectLst/>
                <a:latin typeface="TimesNewRomanPSMT"/>
              </a:rPr>
              <a:t> mark-och </a:t>
            </a:r>
            <a:r>
              <a:rPr lang="sv-SE" sz="2000" dirty="0" err="1">
                <a:solidFill>
                  <a:schemeClr val="bg1"/>
                </a:solidFill>
                <a:effectLst/>
                <a:latin typeface="TimesNewRomanPSMT"/>
              </a:rPr>
              <a:t>vattenrättsliga</a:t>
            </a:r>
            <a:r>
              <a:rPr lang="sv-SE" sz="2000" dirty="0">
                <a:solidFill>
                  <a:schemeClr val="bg1"/>
                </a:solidFill>
                <a:effectLst/>
                <a:latin typeface="TimesNewRomanPSMT"/>
              </a:rPr>
              <a:t> krav skapar </a:t>
            </a:r>
            <a:r>
              <a:rPr lang="sv-SE" sz="2000" dirty="0" err="1">
                <a:solidFill>
                  <a:schemeClr val="bg1"/>
                </a:solidFill>
                <a:effectLst/>
                <a:latin typeface="TimesNewRomanPSMT"/>
              </a:rPr>
              <a:t>bästa</a:t>
            </a:r>
            <a:r>
              <a:rPr lang="sv-SE" sz="2000" dirty="0">
                <a:solidFill>
                  <a:schemeClr val="bg1"/>
                </a:solidFill>
                <a:effectLst/>
                <a:latin typeface="TimesNewRomanPSMT"/>
              </a:rPr>
              <a:t> </a:t>
            </a:r>
            <a:r>
              <a:rPr lang="sv-SE" sz="2000" dirty="0" err="1">
                <a:solidFill>
                  <a:schemeClr val="bg1"/>
                </a:solidFill>
                <a:effectLst/>
                <a:latin typeface="TimesNewRomanPSMT"/>
              </a:rPr>
              <a:t>förutsättning</a:t>
            </a:r>
            <a:r>
              <a:rPr lang="sv-SE" sz="2000" dirty="0">
                <a:solidFill>
                  <a:schemeClr val="bg1"/>
                </a:solidFill>
                <a:effectLst/>
                <a:latin typeface="TimesNewRomanPSMT"/>
              </a:rPr>
              <a:t> </a:t>
            </a:r>
            <a:r>
              <a:rPr lang="sv-SE" sz="2000" dirty="0" err="1">
                <a:solidFill>
                  <a:schemeClr val="bg1"/>
                </a:solidFill>
                <a:effectLst/>
                <a:latin typeface="TimesNewRomanPSMT"/>
              </a:rPr>
              <a:t>för</a:t>
            </a:r>
            <a:r>
              <a:rPr lang="sv-SE" sz="2000" dirty="0">
                <a:solidFill>
                  <a:schemeClr val="bg1"/>
                </a:solidFill>
                <a:effectLst/>
                <a:latin typeface="TimesNewRomanPSMT"/>
              </a:rPr>
              <a:t> trygg </a:t>
            </a:r>
            <a:r>
              <a:rPr lang="sv-SE" sz="2000" dirty="0" err="1">
                <a:solidFill>
                  <a:schemeClr val="bg1"/>
                </a:solidFill>
                <a:effectLst/>
                <a:latin typeface="TimesNewRomanPSMT"/>
              </a:rPr>
              <a:t>förvaltning</a:t>
            </a:r>
            <a:r>
              <a:rPr lang="sv-SE" sz="2000" dirty="0">
                <a:solidFill>
                  <a:schemeClr val="bg1"/>
                </a:solidFill>
                <a:effectLst/>
                <a:latin typeface="TimesNewRomanPSMT"/>
              </a:rPr>
              <a:t> av </a:t>
            </a:r>
            <a:r>
              <a:rPr lang="sv-SE" sz="2000" dirty="0" err="1">
                <a:solidFill>
                  <a:schemeClr val="bg1"/>
                </a:solidFill>
                <a:effectLst/>
                <a:latin typeface="TimesNewRomanPSMT"/>
              </a:rPr>
              <a:t>föreningen</a:t>
            </a:r>
            <a:r>
              <a:rPr lang="sv-SE" sz="2000" dirty="0">
                <a:solidFill>
                  <a:schemeClr val="bg1"/>
                </a:solidFill>
                <a:effectLst/>
                <a:latin typeface="TimesNewRomanPSMT"/>
              </a:rPr>
              <a:t> </a:t>
            </a:r>
            <a:r>
              <a:rPr lang="sv-SE" sz="2000" dirty="0" err="1">
                <a:solidFill>
                  <a:schemeClr val="bg1"/>
                </a:solidFill>
                <a:effectLst/>
                <a:latin typeface="TimesNewRomanPSMT"/>
              </a:rPr>
              <a:t>anläggning</a:t>
            </a:r>
            <a:r>
              <a:rPr lang="sv-SE" sz="2000" dirty="0">
                <a:solidFill>
                  <a:schemeClr val="bg1"/>
                </a:solidFill>
                <a:effectLst/>
                <a:latin typeface="TimesNewRomanPSMT"/>
              </a:rPr>
              <a:t> och </a:t>
            </a:r>
            <a:r>
              <a:rPr lang="sv-SE" sz="2000" dirty="0" err="1">
                <a:solidFill>
                  <a:schemeClr val="bg1"/>
                </a:solidFill>
                <a:effectLst/>
                <a:latin typeface="TimesNewRomanPSMT"/>
              </a:rPr>
              <a:t>möjlighet</a:t>
            </a:r>
            <a:r>
              <a:rPr lang="sv-SE" sz="2000" dirty="0">
                <a:solidFill>
                  <a:schemeClr val="bg1"/>
                </a:solidFill>
                <a:effectLst/>
                <a:latin typeface="TimesNewRomanPSMT"/>
              </a:rPr>
              <a:t> till </a:t>
            </a:r>
            <a:r>
              <a:rPr lang="sv-SE" sz="2000" dirty="0" err="1">
                <a:solidFill>
                  <a:schemeClr val="bg1"/>
                </a:solidFill>
                <a:effectLst/>
                <a:latin typeface="TimesNewRomanPSMT"/>
              </a:rPr>
              <a:t>lånsiktlig</a:t>
            </a:r>
            <a:r>
              <a:rPr lang="sv-SE" sz="2000" dirty="0">
                <a:solidFill>
                  <a:schemeClr val="bg1"/>
                </a:solidFill>
                <a:effectLst/>
                <a:latin typeface="TimesNewRomanPSMT"/>
              </a:rPr>
              <a:t> planering </a:t>
            </a:r>
            <a:r>
              <a:rPr lang="sv-SE" sz="2000" dirty="0" err="1">
                <a:solidFill>
                  <a:schemeClr val="bg1"/>
                </a:solidFill>
                <a:effectLst/>
                <a:latin typeface="TimesNewRomanPSMT"/>
              </a:rPr>
              <a:t>för</a:t>
            </a:r>
            <a:r>
              <a:rPr lang="sv-SE" sz="2000" dirty="0">
                <a:solidFill>
                  <a:schemeClr val="bg1"/>
                </a:solidFill>
                <a:effectLst/>
                <a:latin typeface="TimesNewRomanPSMT"/>
              </a:rPr>
              <a:t> medlemmarnas </a:t>
            </a:r>
            <a:r>
              <a:rPr lang="sv-SE" sz="2000" dirty="0" err="1">
                <a:solidFill>
                  <a:schemeClr val="bg1"/>
                </a:solidFill>
                <a:effectLst/>
                <a:latin typeface="TimesNewRomanPSMT"/>
              </a:rPr>
              <a:t>bästa</a:t>
            </a:r>
            <a:r>
              <a:rPr lang="sv-SE" sz="2000" dirty="0">
                <a:solidFill>
                  <a:schemeClr val="bg1"/>
                </a:solidFill>
                <a:effectLst/>
                <a:latin typeface="TimesNewRomanPSMT"/>
              </a:rPr>
              <a:t>. </a:t>
            </a:r>
            <a:endParaRPr lang="sv-SE" sz="2000" dirty="0">
              <a:solidFill>
                <a:schemeClr val="bg1"/>
              </a:solidFill>
              <a:effectLst/>
            </a:endParaRPr>
          </a:p>
          <a:p>
            <a:pPr algn="l"/>
            <a:br>
              <a:rPr lang="sv-SE" dirty="0">
                <a:solidFill>
                  <a:schemeClr val="bg1"/>
                </a:solidFill>
              </a:rPr>
            </a:br>
            <a:endParaRPr lang="sv-SE" dirty="0">
              <a:solidFill>
                <a:schemeClr val="bg1"/>
              </a:solidFill>
            </a:endParaRPr>
          </a:p>
          <a:p>
            <a:endParaRPr lang="sv-SE" dirty="0">
              <a:solidFill>
                <a:schemeClr val="bg1"/>
              </a:solidFill>
            </a:endParaRPr>
          </a:p>
        </p:txBody>
      </p:sp>
      <p:pic>
        <p:nvPicPr>
          <p:cNvPr id="51" name="Bildobjekt 50" descr="En bild som visar symbol, clipart, Grafik, logotyp&#10;&#10;AI-genererat innehåll kan vara felaktigt.">
            <a:extLst>
              <a:ext uri="{FF2B5EF4-FFF2-40B4-BE49-F238E27FC236}">
                <a16:creationId xmlns:a16="http://schemas.microsoft.com/office/drawing/2014/main" id="{6CA52671-4049-19EC-8E8E-0E4A4898A2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6561" y="73156"/>
            <a:ext cx="788126" cy="773264"/>
          </a:xfrm>
          <a:prstGeom prst="rect">
            <a:avLst/>
          </a:prstGeom>
        </p:spPr>
      </p:pic>
      <p:sp>
        <p:nvSpPr>
          <p:cNvPr id="55" name="textruta 54">
            <a:extLst>
              <a:ext uri="{FF2B5EF4-FFF2-40B4-BE49-F238E27FC236}">
                <a16:creationId xmlns:a16="http://schemas.microsoft.com/office/drawing/2014/main" id="{A11ECA64-2C14-8AD8-31F9-04809C7FCB13}"/>
              </a:ext>
            </a:extLst>
          </p:cNvPr>
          <p:cNvSpPr txBox="1"/>
          <p:nvPr/>
        </p:nvSpPr>
        <p:spPr>
          <a:xfrm>
            <a:off x="1561737" y="357136"/>
            <a:ext cx="3535680" cy="369332"/>
          </a:xfrm>
          <a:prstGeom prst="rect">
            <a:avLst/>
          </a:prstGeom>
          <a:noFill/>
        </p:spPr>
        <p:txBody>
          <a:bodyPr wrap="square" rtlCol="0">
            <a:spAutoFit/>
          </a:bodyPr>
          <a:lstStyle/>
          <a:p>
            <a:r>
              <a:rPr lang="sv-SE" b="1" dirty="0"/>
              <a:t>Mälarens Båtförbund</a:t>
            </a:r>
          </a:p>
        </p:txBody>
      </p:sp>
    </p:spTree>
    <p:extLst>
      <p:ext uri="{BB962C8B-B14F-4D97-AF65-F5344CB8AC3E}">
        <p14:creationId xmlns:p14="http://schemas.microsoft.com/office/powerpoint/2010/main" val="2544710706"/>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203</TotalTime>
  <Words>2311</Words>
  <Application>Microsoft Office PowerPoint</Application>
  <PresentationFormat>Bredbild</PresentationFormat>
  <Paragraphs>104</Paragraphs>
  <Slides>12</Slides>
  <Notes>1</Notes>
  <HiddenSlides>0</HiddenSlides>
  <MMClips>0</MMClips>
  <ScaleCrop>false</ScaleCrop>
  <HeadingPairs>
    <vt:vector size="6" baseType="variant">
      <vt:variant>
        <vt:lpstr>Använt teckensnitt</vt:lpstr>
      </vt:variant>
      <vt:variant>
        <vt:i4>7</vt:i4>
      </vt:variant>
      <vt:variant>
        <vt:lpstr>Tema</vt:lpstr>
      </vt:variant>
      <vt:variant>
        <vt:i4>1</vt:i4>
      </vt:variant>
      <vt:variant>
        <vt:lpstr>Bildrubriker</vt:lpstr>
      </vt:variant>
      <vt:variant>
        <vt:i4>12</vt:i4>
      </vt:variant>
    </vt:vector>
  </HeadingPairs>
  <TitlesOfParts>
    <vt:vector size="20" baseType="lpstr">
      <vt:lpstr>Aptos</vt:lpstr>
      <vt:lpstr>Aptos Display</vt:lpstr>
      <vt:lpstr>Arial</vt:lpstr>
      <vt:lpstr>Symbol</vt:lpstr>
      <vt:lpstr>Times New Roman</vt:lpstr>
      <vt:lpstr>TimesNewRomanPS</vt:lpstr>
      <vt:lpstr>TimesNewRomanPSMT</vt:lpstr>
      <vt:lpstr>Office-tema</vt:lpstr>
      <vt:lpstr>Inbjudan till båtdag med efterföljande  samtal kring  vår enkät rörande Markupplåtelse,  Miljö- och Vattenverksamhets frågor.</vt:lpstr>
      <vt:lpstr>Frågor/enkät rörande Markupplåtelse,  Miljö- och Vattenverksamhets frågor som  är utskickade till medlemsklubbarna</vt:lpstr>
      <vt:lpstr>Frågor/enkät rörande Markupplåtelse,  Miljö- och Vattenverksamhets frågor som  är utskickade till medlemsklubbarna</vt:lpstr>
      <vt:lpstr>Frågor/enkät rörande Markupplåtelse,  Miljö- och Vattenverksamhets frågor som  är utskickade till medlemsklubbarna</vt:lpstr>
      <vt:lpstr>Frågor/enkät rörande Markupplåtelse,  Miljö- och Vattenverksamhets frågor som  är utskickade till medlemsklubbarna</vt:lpstr>
      <vt:lpstr>Frågor/enkät rörande Markupplåtelse,  Miljö- och Vattenverksamhets frågor som  är utskickade till medlemsklubbarna</vt:lpstr>
      <vt:lpstr>Frågor/enkät rörande Markupplåtelse,  Miljö- och vattenverksamhets frågor som  är utskickade till medlemsklubbarna</vt:lpstr>
      <vt:lpstr>Frågor/enkät rörande Markupplåtelse,  Miljö- och Vattenverksamhets frågor som  är utskickade till medlemsklubbarna</vt:lpstr>
      <vt:lpstr>Sammanställning av Mälarens Båtförbunds frågeställningar till medlemsklubbarna  </vt:lpstr>
      <vt:lpstr>Sammanställning av Mälarens Båtförbunds frågeställningar till medlemsklubbarna  </vt:lpstr>
      <vt:lpstr>Sammanställning av Mälarens Båtförbunds frågeställningar till medlemsklubbarna  </vt:lpstr>
      <vt:lpstr>Sammanställning av Mälarens Båtförbunds frågeställningar till medlemsklubbarna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Hans Wester</dc:creator>
  <cp:lastModifiedBy>Hans Wester</cp:lastModifiedBy>
  <cp:revision>22</cp:revision>
  <dcterms:created xsi:type="dcterms:W3CDTF">2025-03-10T20:27:23Z</dcterms:created>
  <dcterms:modified xsi:type="dcterms:W3CDTF">2025-04-04T12:02:54Z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91a0920-c4d8-4a41-b789-f2675c201898_Enabled">
    <vt:lpwstr>true</vt:lpwstr>
  </property>
  <property fmtid="{D5CDD505-2E9C-101B-9397-08002B2CF9AE}" pid="3" name="MSIP_Label_091a0920-c4d8-4a41-b789-f2675c201898_SetDate">
    <vt:lpwstr>2025-03-11T14:20:20Z</vt:lpwstr>
  </property>
  <property fmtid="{D5CDD505-2E9C-101B-9397-08002B2CF9AE}" pid="4" name="MSIP_Label_091a0920-c4d8-4a41-b789-f2675c201898_Method">
    <vt:lpwstr>Privileged</vt:lpwstr>
  </property>
  <property fmtid="{D5CDD505-2E9C-101B-9397-08002B2CF9AE}" pid="5" name="MSIP_Label_091a0920-c4d8-4a41-b789-f2675c201898_Name">
    <vt:lpwstr>091a0920-c4d8-4a41-b789-f2675c201898</vt:lpwstr>
  </property>
  <property fmtid="{D5CDD505-2E9C-101B-9397-08002B2CF9AE}" pid="6" name="MSIP_Label_091a0920-c4d8-4a41-b789-f2675c201898_SiteId">
    <vt:lpwstr>a7e4a5bb-3c2d-4b1f-8455-d64ae35523eb</vt:lpwstr>
  </property>
  <property fmtid="{D5CDD505-2E9C-101B-9397-08002B2CF9AE}" pid="7" name="MSIP_Label_091a0920-c4d8-4a41-b789-f2675c201898_ActionId">
    <vt:lpwstr>d4470981-eb95-461d-a2fb-48e01ca1a948</vt:lpwstr>
  </property>
  <property fmtid="{D5CDD505-2E9C-101B-9397-08002B2CF9AE}" pid="8" name="MSIP_Label_091a0920-c4d8-4a41-b789-f2675c201898_ContentBits">
    <vt:lpwstr>0</vt:lpwstr>
  </property>
  <property fmtid="{D5CDD505-2E9C-101B-9397-08002B2CF9AE}" pid="9" name="MSIP_Label_091a0920-c4d8-4a41-b789-f2675c201898_Tag">
    <vt:lpwstr>10, 0, 1, 1</vt:lpwstr>
  </property>
</Properties>
</file>